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7" r:id="rId7"/>
    <p:sldId id="280" r:id="rId8"/>
    <p:sldId id="308" r:id="rId9"/>
    <p:sldId id="303" r:id="rId10"/>
    <p:sldId id="315" r:id="rId11"/>
    <p:sldId id="266" r:id="rId12"/>
    <p:sldId id="263" r:id="rId13"/>
    <p:sldId id="305" r:id="rId14"/>
    <p:sldId id="259" r:id="rId15"/>
    <p:sldId id="317" r:id="rId16"/>
    <p:sldId id="309" r:id="rId17"/>
    <p:sldId id="316" r:id="rId18"/>
    <p:sldId id="314" r:id="rId19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C0"/>
    <a:srgbClr val="800080"/>
    <a:srgbClr val="FF99FF"/>
    <a:srgbClr val="33CCCC"/>
    <a:srgbClr val="009999"/>
    <a:srgbClr val="990000"/>
    <a:srgbClr val="CC0099"/>
    <a:srgbClr val="FFCCFF"/>
    <a:srgbClr val="EDD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55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88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enault\Desktop\Budget%202023\BP%202023\Pr&#233;sentation\El&#233;ments%20de%20pr&#233;sentation%20BP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trenault\Desktop\Budget%202025\BP\Pr&#233;sentation\Fichier%20de%20travail%20BP%20202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trenault\Desktop\Budget%202025\BP\Pr&#233;sentation\Fichier%20de%20travail%20BP%20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49719135575342E-2"/>
          <c:y val="0.11690344922505141"/>
          <c:w val="0.89175187757109764"/>
          <c:h val="0.8727422193034449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bevelT w="152400" h="152400"/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1-66DC-400E-8D98-57B567A2EF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3-66DC-400E-8D98-57B567A2EF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5-66DC-400E-8D98-57B567A2EF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7-66DC-400E-8D98-57B567A2EF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9-66DC-400E-8D98-57B567A2EFE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B-66DC-400E-8D98-57B567A2EFE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D-66DC-400E-8D98-57B567A2EFE6}"/>
              </c:ext>
            </c:extLst>
          </c:dPt>
          <c:dLbls>
            <c:dLbl>
              <c:idx val="0"/>
              <c:layout>
                <c:manualLayout>
                  <c:x val="-0.11550399401899712"/>
                  <c:y val="0.122381322480289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ADE401-E75D-40D6-9901-599104B4A1EF}" type="CATEGORYNAME">
                      <a:rPr lang="en-US" sz="1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[NOM DE CATÉGORIE]</a:t>
                    </a:fld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111,8 M€</a:t>
                    </a:r>
                    <a:b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6DC-400E-8D98-57B567A2EFE6}"/>
                </c:ext>
              </c:extLst>
            </c:dLbl>
            <c:dLbl>
              <c:idx val="1"/>
              <c:layout>
                <c:manualLayout>
                  <c:x val="-0.13181178202400679"/>
                  <c:y val="-9.68354354306567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0CD643-2B4C-42C7-A51F-D91B294D7985}" type="CATEGORYNAME">
                      <a:rPr lang="en-US" sz="14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[NOM DE CATÉGORIE]</a:t>
                    </a:fld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177,7 M€ </a:t>
                    </a:r>
                  </a:p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25,8%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0674892273981"/>
                      <c:h val="0.174406220919218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6DC-400E-8D98-57B567A2EFE6}"/>
                </c:ext>
              </c:extLst>
            </c:dLbl>
            <c:dLbl>
              <c:idx val="2"/>
              <c:layout>
                <c:manualLayout>
                  <c:x val="1.21142489973810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fr-FR" sz="1400" b="0" i="0" u="none" strike="noStrike" kern="1200" spc="16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 i="0" u="none" strike="noStrike" kern="1200" spc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TVA compensatoire </a:t>
                    </a:r>
                  </a:p>
                  <a:p>
                    <a:pPr>
                      <a:defRPr lang="fr-FR" sz="1400" b="0" spc="16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 i="0" u="none" strike="noStrike" kern="1200" spc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de la CVAE</a:t>
                    </a:r>
                  </a:p>
                  <a:p>
                    <a:pPr>
                      <a:defRPr lang="fr-FR" sz="1400" b="0" spc="16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 i="0" u="none" strike="noStrike" kern="1200" spc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24,9 M€ </a:t>
                    </a:r>
                    <a:br>
                      <a:rPr lang="en-US" sz="1400" b="0" i="0" u="none" strike="noStrike" kern="1200" spc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</a:br>
                    <a:r>
                      <a:rPr lang="en-US" sz="1400" b="0" i="0" u="none" strike="noStrike" kern="1200" spc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fr-FR" sz="1400" b="0" i="0" u="none" strike="noStrike" kern="1200" spc="16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6DC-400E-8D98-57B567A2EFE6}"/>
                </c:ext>
              </c:extLst>
            </c:dLbl>
            <c:dLbl>
              <c:idx val="3"/>
              <c:layout>
                <c:manualLayout>
                  <c:x val="-7.5715056991928403E-2"/>
                  <c:y val="-0.215264099412277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5E274E3-3F92-4B33-A9F7-05D89E7DE11F}" type="CATEGORYNAME">
                      <a: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 DE CATÉGORIE]</a:t>
                    </a:fld>
                    <a:endPara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56,6 M€ </a:t>
                    </a:r>
                    <a:br>
                      <a: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6DC-400E-8D98-57B567A2EFE6}"/>
                </c:ext>
              </c:extLst>
            </c:dLbl>
            <c:dLbl>
              <c:idx val="4"/>
              <c:layout>
                <c:manualLayout>
                  <c:x val="0.23771988765605187"/>
                  <c:y val="-0.14843729786140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spc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TVA</a:t>
                    </a:r>
                    <a:r>
                      <a:rPr lang="en-US" sz="1400" spc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compensatoire</a:t>
                    </a:r>
                    <a:br>
                      <a:rPr lang="en-US" sz="1400" spc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400" spc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de la TFPB</a:t>
                    </a:r>
                  </a:p>
                  <a:p>
                    <a:pPr>
                      <a:defRPr sz="1600" spc="0">
                        <a:solidFill>
                          <a:schemeClr val="bg1"/>
                        </a:solidFill>
                      </a:defRPr>
                    </a:pPr>
                    <a:r>
                      <a:rPr lang="en-US" sz="1400" spc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186,7 M€ </a:t>
                    </a:r>
                    <a:br>
                      <a:rPr lang="en-US" sz="1600" spc="0" dirty="0">
                        <a:solidFill>
                          <a:schemeClr val="bg1"/>
                        </a:solidFill>
                      </a:rPr>
                    </a:br>
                    <a:r>
                      <a:rPr lang="en-US" sz="1400" b="0" i="0" spc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27,1%</a:t>
                    </a:r>
                    <a:endParaRPr lang="en-US" sz="1600" b="0" i="0" spc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24796576026031"/>
                      <c:h val="0.2326428256171866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66DC-400E-8D98-57B567A2EFE6}"/>
                </c:ext>
              </c:extLst>
            </c:dLbl>
            <c:dLbl>
              <c:idx val="5"/>
              <c:layout>
                <c:manualLayout>
                  <c:x val="0.14984808298822175"/>
                  <c:y val="0.14183032880951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spcBef>
                        <a:spcPts val="0"/>
                      </a:spcBef>
                      <a:defRPr lang="fr-FR" sz="14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CBC7A1F-F762-4C43-B2B8-5D6D5584CB03}" type="CATEGORYNAME"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pPr>
                        <a:spcBef>
                          <a:spcPts val="0"/>
                        </a:spcBef>
                        <a:defRPr lang="fr-FR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 DE CATÉGORIE]</a:t>
                    </a:fld>
                    <a:endParaRPr lang="en-US" sz="1400" b="1" i="0" u="none" strike="noStrike" kern="1200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  <a:p>
                    <a:pPr>
                      <a:spcBef>
                        <a:spcPts val="0"/>
                      </a:spcBef>
                      <a:defRPr lang="fr-FR" sz="14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120,7 M€</a:t>
                    </a:r>
                    <a:br>
                      <a:rPr lang="en-US" sz="1400" b="0" i="0" u="none" strike="noStrike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</a:br>
                    <a:r>
                      <a:rPr lang="en-US" sz="1400" b="0" i="0" u="none" strike="noStrike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17,5%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spcBef>
                      <a:spcPts val="0"/>
                    </a:spcBef>
                    <a:defRPr lang="fr-FR" sz="14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6DC-400E-8D98-57B567A2EFE6}"/>
                </c:ext>
              </c:extLst>
            </c:dLbl>
            <c:dLbl>
              <c:idx val="6"/>
              <c:layout>
                <c:manualLayout>
                  <c:x val="3.9242524590968185E-2"/>
                  <c:y val="1.12509875932722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4DD7809-6512-4F1A-9B05-E6A282929983}" type="CATEGORYNAME">
                      <a: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 DE CATÉGORIE]</a:t>
                    </a:fld>
                    <a:endPara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11,3 M€</a:t>
                    </a:r>
                    <a:br>
                      <a: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6DC-400E-8D98-57B567A2E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'recettes fonctionnement'!$C$4:$C$10</c:f>
              <c:strCache>
                <c:ptCount val="7"/>
                <c:pt idx="0">
                  <c:v>Dotations</c:v>
                </c:pt>
                <c:pt idx="1">
                  <c:v>Autres impôts et taxes</c:v>
                </c:pt>
                <c:pt idx="2">
                  <c:v>CVAE</c:v>
                </c:pt>
                <c:pt idx="3">
                  <c:v>DMTO</c:v>
                </c:pt>
                <c:pt idx="4">
                  <c:v>Fraction de TVA</c:v>
                </c:pt>
                <c:pt idx="5">
                  <c:v>Action sociale</c:v>
                </c:pt>
                <c:pt idx="6">
                  <c:v>Autres recettes</c:v>
                </c:pt>
              </c:strCache>
            </c:strRef>
          </c:cat>
          <c:val>
            <c:numRef>
              <c:f>'recettes fonctionnement'!$H$4:$H$10</c:f>
              <c:numCache>
                <c:formatCode>#\ ##0.0</c:formatCode>
                <c:ptCount val="7"/>
                <c:pt idx="0">
                  <c:v>113.43579</c:v>
                </c:pt>
                <c:pt idx="1">
                  <c:v>132.90003300000001</c:v>
                </c:pt>
                <c:pt idx="2">
                  <c:v>24.726602</c:v>
                </c:pt>
                <c:pt idx="3">
                  <c:v>53.533515000000001</c:v>
                </c:pt>
                <c:pt idx="4">
                  <c:v>192.17098200000001</c:v>
                </c:pt>
                <c:pt idx="5">
                  <c:v>100.926306</c:v>
                </c:pt>
                <c:pt idx="6">
                  <c:v>25.506772000000002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6DC-400E-8D98-57B567A2EFE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1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29075506153678"/>
          <c:y val="0.1204076990376203"/>
          <c:w val="0.80932845728018243"/>
          <c:h val="0.7609368620589092"/>
        </c:manualLayout>
      </c:layout>
      <c:pie3DChart>
        <c:varyColors val="1"/>
        <c:ser>
          <c:idx val="0"/>
          <c:order val="0"/>
          <c:explosion val="12"/>
          <c:dLbls>
            <c:numFmt formatCode="_(* #,##0_);_(* \(#,##0\);_(* &quot;-&quot;_);_(@_)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1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'3 Dépenses de Fonc'!$B$3:$B$15</c:f>
              <c:strCache>
                <c:ptCount val="13"/>
                <c:pt idx="0">
                  <c:v>Administration générale</c:v>
                </c:pt>
                <c:pt idx="1">
                  <c:v>Intérêts de la dette</c:v>
                </c:pt>
                <c:pt idx="2">
                  <c:v>SDIS</c:v>
                </c:pt>
                <c:pt idx="3">
                  <c:v>Enseignement</c:v>
                </c:pt>
                <c:pt idx="4">
                  <c:v>Culture sport jeunesse</c:v>
                </c:pt>
                <c:pt idx="5">
                  <c:v>Insertion et emploi</c:v>
                </c:pt>
                <c:pt idx="6">
                  <c:v>Enfance et Famille</c:v>
                </c:pt>
                <c:pt idx="7">
                  <c:v>Autonomie</c:v>
                </c:pt>
                <c:pt idx="8">
                  <c:v>Action sociale logement</c:v>
                </c:pt>
                <c:pt idx="9">
                  <c:v>Aménagement des territoires habitat</c:v>
                </c:pt>
                <c:pt idx="10">
                  <c:v>Tourisme et agriculture</c:v>
                </c:pt>
                <c:pt idx="11">
                  <c:v>Environnement</c:v>
                </c:pt>
                <c:pt idx="12">
                  <c:v>Voirie</c:v>
                </c:pt>
              </c:strCache>
            </c:strRef>
          </c:cat>
          <c:val>
            <c:numRef>
              <c:f>'3 Dépenses de Fonc'!$C$3:$C$15</c:f>
            </c:numRef>
          </c:val>
          <c:extLst>
            <c:ext xmlns:c16="http://schemas.microsoft.com/office/drawing/2014/chart" uri="{C3380CC4-5D6E-409C-BE32-E72D297353CC}">
              <c16:uniqueId val="{00000000-6251-5041-AB7B-DEEEB898B39C}"/>
            </c:ext>
          </c:extLst>
        </c:ser>
        <c:ser>
          <c:idx val="1"/>
          <c:order val="1"/>
          <c:spPr>
            <a:ln>
              <a:solidFill>
                <a:srgbClr val="800080"/>
              </a:solidFill>
            </a:ln>
            <a:effectLst>
              <a:outerShdw blurRad="88900" sx="102000" sy="102000" algn="c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152400"/>
              <a:contourClr>
                <a:srgbClr val="000000"/>
              </a:contourClr>
            </a:sp3d>
          </c:spPr>
          <c:dPt>
            <c:idx val="0"/>
            <c:bubble3D val="0"/>
            <c:explosion val="15"/>
            <c:spPr>
              <a:solidFill>
                <a:srgbClr val="0070C0"/>
              </a:solidFill>
              <a:ln>
                <a:solidFill>
                  <a:srgbClr val="80008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  <a:contourClr>
                  <a:srgbClr val="80008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E46-4548-B191-C342D0A8DD79}"/>
              </c:ext>
            </c:extLst>
          </c:dPt>
          <c:dPt>
            <c:idx val="1"/>
            <c:bubble3D val="0"/>
            <c:explosion val="15"/>
            <c:spPr>
              <a:solidFill>
                <a:srgbClr val="FF0000"/>
              </a:solidFill>
              <a:ln>
                <a:solidFill>
                  <a:srgbClr val="80008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  <a:contourClr>
                  <a:srgbClr val="80008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E46-4548-B191-C342D0A8DD79}"/>
              </c:ext>
            </c:extLst>
          </c:dPt>
          <c:dPt>
            <c:idx val="2"/>
            <c:bubble3D val="0"/>
            <c:explosion val="15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80008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  <a:contourClr>
                  <a:srgbClr val="80008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E46-4548-B191-C342D0A8DD79}"/>
              </c:ext>
            </c:extLst>
          </c:dPt>
          <c:dPt>
            <c:idx val="3"/>
            <c:bubble3D val="0"/>
            <c:explosion val="15"/>
            <c:spPr>
              <a:solidFill>
                <a:srgbClr val="FF9900"/>
              </a:solidFill>
              <a:ln>
                <a:solidFill>
                  <a:srgbClr val="80008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  <a:contourClr>
                  <a:srgbClr val="80008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E46-4548-B191-C342D0A8DD79}"/>
              </c:ext>
            </c:extLst>
          </c:dPt>
          <c:dPt>
            <c:idx val="4"/>
            <c:bubble3D val="0"/>
            <c:explosion val="15"/>
            <c:spPr>
              <a:solidFill>
                <a:srgbClr val="FFFF00"/>
              </a:solidFill>
              <a:ln>
                <a:solidFill>
                  <a:srgbClr val="80008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  <a:contourClr>
                  <a:srgbClr val="80008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E46-4548-B191-C342D0A8DD79}"/>
              </c:ext>
            </c:extLst>
          </c:dPt>
          <c:dPt>
            <c:idx val="5"/>
            <c:bubble3D val="0"/>
            <c:explosion val="5"/>
            <c:spPr>
              <a:solidFill>
                <a:srgbClr val="FFCCFF"/>
              </a:solidFill>
              <a:ln>
                <a:solidFill>
                  <a:srgbClr val="80008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  <a:contourClr>
                  <a:srgbClr val="80008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E46-4548-B191-C342D0A8DD79}"/>
              </c:ext>
            </c:extLst>
          </c:dPt>
          <c:dPt>
            <c:idx val="6"/>
            <c:bubble3D val="0"/>
            <c:explosion val="5"/>
            <c:spPr>
              <a:solidFill>
                <a:srgbClr val="CC0099"/>
              </a:solidFill>
              <a:ln>
                <a:solidFill>
                  <a:srgbClr val="80008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  <a:contourClr>
                  <a:srgbClr val="80008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E46-4548-B191-C342D0A8DD79}"/>
              </c:ext>
            </c:extLst>
          </c:dPt>
          <c:dPt>
            <c:idx val="7"/>
            <c:bubble3D val="0"/>
            <c:explosion val="7"/>
            <c:spPr>
              <a:solidFill>
                <a:srgbClr val="FF00FF"/>
              </a:solidFill>
              <a:ln>
                <a:solidFill>
                  <a:srgbClr val="80008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  <a:contourClr>
                  <a:srgbClr val="80008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E46-4548-B191-C342D0A8DD79}"/>
              </c:ext>
            </c:extLst>
          </c:dPt>
          <c:dPt>
            <c:idx val="8"/>
            <c:bubble3D val="0"/>
            <c:explosion val="5"/>
            <c:spPr>
              <a:solidFill>
                <a:srgbClr val="FF99FF"/>
              </a:solidFill>
              <a:ln>
                <a:solidFill>
                  <a:srgbClr val="80008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  <a:contourClr>
                  <a:srgbClr val="80008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3E46-4548-B191-C342D0A8DD79}"/>
              </c:ext>
            </c:extLst>
          </c:dPt>
          <c:dPt>
            <c:idx val="9"/>
            <c:bubble3D val="0"/>
            <c:explosion val="15"/>
            <c:spPr>
              <a:solidFill>
                <a:srgbClr val="33CCCC"/>
              </a:solidFill>
              <a:ln>
                <a:solidFill>
                  <a:srgbClr val="80008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  <a:contourClr>
                  <a:srgbClr val="80008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E46-4548-B191-C342D0A8DD79}"/>
              </c:ext>
            </c:extLst>
          </c:dPt>
          <c:dPt>
            <c:idx val="10"/>
            <c:bubble3D val="0"/>
            <c:explosion val="15"/>
            <c:spPr>
              <a:solidFill>
                <a:srgbClr val="009999"/>
              </a:solidFill>
              <a:ln>
                <a:solidFill>
                  <a:srgbClr val="80008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  <a:contourClr>
                  <a:srgbClr val="80008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761-4BF7-AF42-1B2B383280D3}"/>
              </c:ext>
            </c:extLst>
          </c:dPt>
          <c:dPt>
            <c:idx val="11"/>
            <c:bubble3D val="0"/>
            <c:explosion val="15"/>
            <c:spPr>
              <a:solidFill>
                <a:srgbClr val="92D050"/>
              </a:solidFill>
              <a:ln>
                <a:solidFill>
                  <a:srgbClr val="80008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  <a:contourClr>
                  <a:srgbClr val="80008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C42-4640-97D6-F4252675A5F4}"/>
              </c:ext>
            </c:extLst>
          </c:dPt>
          <c:dPt>
            <c:idx val="12"/>
            <c:bubble3D val="0"/>
            <c:explosion val="15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80008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  <a:contourClr>
                  <a:srgbClr val="80008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5387-4F1C-8E11-FC69D41BA43E}"/>
              </c:ext>
            </c:extLst>
          </c:dPt>
          <c:dLbls>
            <c:dLbl>
              <c:idx val="0"/>
              <c:layout>
                <c:manualLayout>
                  <c:x val="-0.10882572281285617"/>
                  <c:y val="-0.158315981335666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fr-FR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Administration </a:t>
                    </a:r>
                  </a:p>
                  <a:p>
                    <a:pPr>
                      <a:defRPr sz="15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fr-FR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générale</a:t>
                    </a:r>
                  </a:p>
                  <a:p>
                    <a:pPr>
                      <a:defRPr sz="15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fr-FR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56,9 M€
</a:t>
                    </a:r>
                    <a:r>
                      <a:rPr lang="fr-FR" sz="15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8,7%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E46-4548-B191-C342D0A8DD79}"/>
                </c:ext>
              </c:extLst>
            </c:dLbl>
            <c:dLbl>
              <c:idx val="1"/>
              <c:layout>
                <c:manualLayout>
                  <c:x val="7.3508515921890333E-3"/>
                  <c:y val="-1.5132545931758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999F05F-B777-4C3F-A795-8E0B3B104D56}" type="CATEGORYNAME">
                      <a:rPr lang="fr-FR">
                        <a:solidFill>
                          <a:srgbClr val="FF0000"/>
                        </a:solidFill>
                      </a:rPr>
                      <a:pPr>
                        <a:defRPr sz="15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 DE CATÉGORIE]</a:t>
                    </a:fld>
                    <a:r>
                      <a:rPr lang="fr-FR" baseline="0" dirty="0">
                        <a:solidFill>
                          <a:srgbClr val="FF0000"/>
                        </a:solidFill>
                      </a:rPr>
                      <a:t>
18,7 M€</a:t>
                    </a:r>
                  </a:p>
                  <a:p>
                    <a:pPr>
                      <a:defRPr sz="15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fr-FR" baseline="0" dirty="0">
                        <a:solidFill>
                          <a:srgbClr val="FF0000"/>
                        </a:solidFill>
                      </a:rPr>
                      <a:t>2,9%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718901607168042"/>
                      <c:h val="0.10138888888888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46-4548-B191-C342D0A8DD79}"/>
                </c:ext>
              </c:extLst>
            </c:dLbl>
            <c:dLbl>
              <c:idx val="2"/>
              <c:layout>
                <c:manualLayout>
                  <c:x val="-4.0558303390333353E-2"/>
                  <c:y val="-0.168805774278215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9657557-4BA3-4A03-A6B6-5009CAA0A90F}" type="CATEGORYNAME">
                      <a:rPr lang="en-US" sz="15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5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 DE CATÉGORIE]</a:t>
                    </a:fld>
                    <a:r>
                      <a:rPr lang="en-US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29,5 M€
</a:t>
                    </a:r>
                    <a:r>
                      <a:rPr lang="en-US" sz="15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4,5%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46-4548-B191-C342D0A8DD79}"/>
                </c:ext>
              </c:extLst>
            </c:dLbl>
            <c:dLbl>
              <c:idx val="3"/>
              <c:layout>
                <c:manualLayout>
                  <c:x val="4.4693623201556835E-2"/>
                  <c:y val="-0.173409157188684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1EBF9AC-890F-47AA-AFD8-9CB6656AF84A}" type="CATEGORYNAME">
                      <a:rPr lang="en-US"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 DE CATÉGORIE]</a:t>
                    </a:fld>
                    <a:r>
                      <a: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40,8 M€
</a:t>
                    </a:r>
                    <a:r>
                      <a: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6,2%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46-4548-B191-C342D0A8DD79}"/>
                </c:ext>
              </c:extLst>
            </c:dLbl>
            <c:dLbl>
              <c:idx val="4"/>
              <c:layout>
                <c:manualLayout>
                  <c:x val="2.3839716596199503E-2"/>
                  <c:y val="-9.265529308836395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374064F-A50A-4D63-8122-78B48C64F60B}" type="CATEGORYNAME">
                      <a:rPr lang="fr-FR"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 DE CATÉGORIE]</a:t>
                    </a:fld>
                    <a:r>
                      <a:rPr lang="fr-FR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9,2 M€
</a:t>
                    </a:r>
                    <a:r>
                      <a:rPr lang="fr-FR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1,4%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E46-4548-B191-C342D0A8DD79}"/>
                </c:ext>
              </c:extLst>
            </c:dLbl>
            <c:dLbl>
              <c:idx val="5"/>
              <c:layout>
                <c:manualLayout>
                  <c:x val="0.16018553658505824"/>
                  <c:y val="-0.141973170020414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EA8641B-94A7-443B-8CFD-54B00A4E4D13}" type="CATEGORYNAME">
                      <a:rPr lang="fr-FR"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 DE CATÉGORIE]</a:t>
                    </a:fld>
                    <a:r>
                      <a:rPr lang="fr-FR" sz="15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121,1 M€
</a:t>
                    </a:r>
                    <a:r>
                      <a:rPr lang="fr-FR" sz="15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18,5%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E46-4548-B191-C342D0A8DD79}"/>
                </c:ext>
              </c:extLst>
            </c:dLbl>
            <c:dLbl>
              <c:idx val="6"/>
              <c:layout>
                <c:manualLayout>
                  <c:x val="0.14940466431053731"/>
                  <c:y val="0.101984397783610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181FD7A-7A3B-4408-A1BB-820D11DDC98F}" type="CATEGORYNAME">
                      <a:rPr lang="fr-FR" sz="15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5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 DE CATÉGORIE]</a:t>
                    </a:fld>
                    <a:r>
                      <a:rPr lang="fr-FR" sz="15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104,7 M€
</a:t>
                    </a:r>
                    <a:r>
                      <a:rPr lang="fr-FR" sz="1500" b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16,0%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46-4548-B191-C342D0A8DD79}"/>
                </c:ext>
              </c:extLst>
            </c:dLbl>
            <c:dLbl>
              <c:idx val="7"/>
              <c:layout>
                <c:manualLayout>
                  <c:x val="-7.7562757454246872E-2"/>
                  <c:y val="0.164595071449402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C585D46-4D8F-4B2D-A183-2FC17B1A37F0}" type="CATEGORYNAME">
                      <a:rPr lang="en-US" sz="15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5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 DE CATÉGORIE]</a:t>
                    </a:fld>
                    <a:r>
                      <a:rPr lang="en-US" sz="15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211,7 M€</a:t>
                    </a:r>
                  </a:p>
                  <a:p>
                    <a:pPr>
                      <a:defRPr sz="15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500" b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32,4%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46-4548-B191-C342D0A8DD79}"/>
                </c:ext>
              </c:extLst>
            </c:dLbl>
            <c:dLbl>
              <c:idx val="8"/>
              <c:layout>
                <c:manualLayout>
                  <c:x val="1.1529495049393051E-3"/>
                  <c:y val="-0.334701953922426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1EA2141-F7EF-4F59-932C-B6402FCA40BC}" type="CATEGORYNAME">
                      <a:rPr lang="fr-FR" sz="15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 DE CATÉGORIE]</a:t>
                    </a:fld>
                    <a:endParaRPr lang="fr-FR" sz="15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fr-FR" sz="15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33,0 M€
</a:t>
                    </a:r>
                    <a:r>
                      <a:rPr lang="fr-FR" sz="15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5,0%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08905408838449"/>
                      <c:h val="0.151944006999125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3E46-4548-B191-C342D0A8DD79}"/>
                </c:ext>
              </c:extLst>
            </c:dLbl>
            <c:dLbl>
              <c:idx val="9"/>
              <c:layout>
                <c:manualLayout>
                  <c:x val="2.0174978391410223E-2"/>
                  <c:y val="-0.229332531350247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fr-FR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Aménagement </a:t>
                    </a:r>
                  </a:p>
                  <a:p>
                    <a:pPr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fr-FR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des territoires</a:t>
                    </a:r>
                  </a:p>
                  <a:p>
                    <a:pPr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fr-FR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4,0 M€ </a:t>
                    </a:r>
                  </a:p>
                  <a:p>
                    <a:pPr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fr-FR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0,6%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573543977431737"/>
                      <c:h val="0.1414269466316710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1-3E46-4548-B191-C342D0A8DD79}"/>
                </c:ext>
              </c:extLst>
            </c:dLbl>
            <c:dLbl>
              <c:idx val="10"/>
              <c:layout>
                <c:manualLayout>
                  <c:x val="3.9690110628445109E-2"/>
                  <c:y val="-9.526188393117526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83BBE1D-F200-4EC1-A0EA-207D58157EE0}" type="CATEGORYNAME">
                      <a:rPr lang="fr-FR"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 DE CATÉGORIE]</a:t>
                    </a:fld>
                    <a:r>
                      <a:rPr lang="fr-FR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fr-FR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4,3 M€ </a:t>
                    </a:r>
                  </a:p>
                  <a:p>
                    <a:pPr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fr-FR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0,7%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11084293401161729"/>
                      <c:h val="0.14768518518518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5761-4BF7-AF42-1B2B383280D3}"/>
                </c:ext>
              </c:extLst>
            </c:dLbl>
            <c:dLbl>
              <c:idx val="11"/>
              <c:layout>
                <c:manualLayout>
                  <c:x val="3.4539510591853416E-2"/>
                  <c:y val="3.28216681248177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91F99FA-1292-48B8-B985-D24410ADDB92}" type="CATEGORYNAME">
                      <a:rPr lang="en-US"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 DE CATÉGORIE]</a:t>
                    </a:fld>
                    <a:endParaRPr lang="en-US" sz="15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1,5 M€</a:t>
                    </a:r>
                  </a:p>
                  <a:p>
                    <a:pPr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0,2%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CC42-4640-97D6-F4252675A5F4}"/>
                </c:ext>
              </c:extLst>
            </c:dLbl>
            <c:dLbl>
              <c:idx val="12"/>
              <c:layout>
                <c:manualLayout>
                  <c:x val="6.3886653548910918E-2"/>
                  <c:y val="0.124683143773694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A6AAC4C-F1C9-45AA-A8A3-EB1597B2B22B}" type="CATEGORYNAME">
                      <a:rPr lang="en-US"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 DE CATÉGORIE]</a:t>
                    </a:fld>
                    <a:r>
                      <a: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19,0 M€ </a:t>
                    </a:r>
                  </a:p>
                  <a:p>
                    <a:pPr>
                      <a:defRPr sz="15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2,9%</a:t>
                    </a: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5387-4F1C-8E11-FC69D41BA43E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noFill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 Dépenses de Fonc'!$B$3:$B$15</c:f>
              <c:strCache>
                <c:ptCount val="13"/>
                <c:pt idx="0">
                  <c:v>Administration générale</c:v>
                </c:pt>
                <c:pt idx="1">
                  <c:v>Intérêts de la dette</c:v>
                </c:pt>
                <c:pt idx="2">
                  <c:v>SDIS</c:v>
                </c:pt>
                <c:pt idx="3">
                  <c:v>Enseignement</c:v>
                </c:pt>
                <c:pt idx="4">
                  <c:v>Culture sport jeunesse</c:v>
                </c:pt>
                <c:pt idx="5">
                  <c:v>Insertion et emploi</c:v>
                </c:pt>
                <c:pt idx="6">
                  <c:v>Enfance et Famille</c:v>
                </c:pt>
                <c:pt idx="7">
                  <c:v>Autonomie</c:v>
                </c:pt>
                <c:pt idx="8">
                  <c:v>Action sociale logement</c:v>
                </c:pt>
                <c:pt idx="9">
                  <c:v>Aménagement des territoires habitat</c:v>
                </c:pt>
                <c:pt idx="10">
                  <c:v>Tourisme et agriculture</c:v>
                </c:pt>
                <c:pt idx="11">
                  <c:v>Environnement</c:v>
                </c:pt>
                <c:pt idx="12">
                  <c:v>Voirie</c:v>
                </c:pt>
              </c:strCache>
            </c:strRef>
          </c:cat>
          <c:val>
            <c:numRef>
              <c:f>'3 Dépenses de Fonc'!$D$3:$D$15</c:f>
              <c:numCache>
                <c:formatCode>General</c:formatCode>
                <c:ptCount val="13"/>
                <c:pt idx="0">
                  <c:v>56.5</c:v>
                </c:pt>
                <c:pt idx="1">
                  <c:v>20</c:v>
                </c:pt>
                <c:pt idx="2">
                  <c:v>28</c:v>
                </c:pt>
                <c:pt idx="3">
                  <c:v>63.1</c:v>
                </c:pt>
                <c:pt idx="4">
                  <c:v>9.8000000000000007</c:v>
                </c:pt>
                <c:pt idx="5">
                  <c:v>121.4</c:v>
                </c:pt>
                <c:pt idx="6">
                  <c:v>107.6</c:v>
                </c:pt>
                <c:pt idx="7">
                  <c:v>204.9</c:v>
                </c:pt>
                <c:pt idx="8">
                  <c:v>25</c:v>
                </c:pt>
                <c:pt idx="9">
                  <c:v>2.9</c:v>
                </c:pt>
                <c:pt idx="10">
                  <c:v>5.2</c:v>
                </c:pt>
                <c:pt idx="11">
                  <c:v>1.8</c:v>
                </c:pt>
                <c:pt idx="12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51-5041-AB7B-DEEEB898B39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6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50539789262735E-2"/>
          <c:y val="3.5215262005544493E-2"/>
          <c:w val="0.93003296221807708"/>
          <c:h val="0.90473894247338171"/>
        </c:manualLayout>
      </c:layout>
      <c:pie3DChart>
        <c:varyColors val="1"/>
        <c:ser>
          <c:idx val="0"/>
          <c:order val="0"/>
          <c:spPr>
            <a:ln w="12700">
              <a:noFill/>
            </a:ln>
            <a:effectLst>
              <a:outerShdw blurRad="88900" algn="ct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152400"/>
            </a:sp3d>
          </c:spPr>
          <c:explosion val="10"/>
          <c:dPt>
            <c:idx val="0"/>
            <c:bubble3D val="0"/>
            <c:spPr>
              <a:solidFill>
                <a:srgbClr val="FF0000"/>
              </a:solidFill>
              <a:ln w="12700">
                <a:noFill/>
              </a:ln>
              <a:effectLst>
                <a:outerShdw blurRad="88900" algn="ct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1-5B62-4799-B1F3-C0C861C13B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noFill/>
              </a:ln>
              <a:effectLst>
                <a:outerShdw blurRad="88900" algn="ct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3-5B62-4799-B1F3-C0C861C13B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noFill/>
              </a:ln>
              <a:effectLst>
                <a:outerShdw blurRad="88900" algn="ct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5-5B62-4799-B1F3-C0C861C13B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noFill/>
              </a:ln>
              <a:effectLst>
                <a:outerShdw blurRad="88900" algn="ct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7-5B62-4799-B1F3-C0C861C13B3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noFill/>
              </a:ln>
              <a:effectLst>
                <a:outerShdw blurRad="88900" algn="ct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9-5B62-4799-B1F3-C0C861C13B3B}"/>
              </c:ext>
            </c:extLst>
          </c:dPt>
          <c:dPt>
            <c:idx val="5"/>
            <c:bubble3D val="0"/>
            <c:spPr>
              <a:solidFill>
                <a:srgbClr val="E7E6E6">
                  <a:lumMod val="50000"/>
                </a:srgbClr>
              </a:solidFill>
              <a:ln w="12700">
                <a:noFill/>
              </a:ln>
              <a:effectLst>
                <a:outerShdw blurRad="88900" algn="ct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B-5B62-4799-B1F3-C0C861C13B3B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 w="12700">
                <a:noFill/>
              </a:ln>
              <a:effectLst>
                <a:outerShdw blurRad="88900" algn="ct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D-5B62-4799-B1F3-C0C861C13B3B}"/>
              </c:ext>
            </c:extLst>
          </c:dPt>
          <c:dPt>
            <c:idx val="7"/>
            <c:bubble3D val="0"/>
            <c:spPr>
              <a:solidFill>
                <a:srgbClr val="009999"/>
              </a:solidFill>
              <a:ln w="12700">
                <a:noFill/>
              </a:ln>
              <a:effectLst>
                <a:outerShdw blurRad="88900" algn="ctr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F-5B62-4799-B1F3-C0C861C13B3B}"/>
              </c:ext>
            </c:extLst>
          </c:dPt>
          <c:dLbls>
            <c:dLbl>
              <c:idx val="0"/>
              <c:layout>
                <c:manualLayout>
                  <c:x val="-0.40810599593934488"/>
                  <c:y val="-0.6281493381480681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dirty="0" err="1">
                        <a:solidFill>
                          <a:schemeClr val="tx1"/>
                        </a:solidFill>
                      </a:rPr>
                      <a:t>Autofinancement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</a:rPr>
                      <a:t>35,3 M€</a:t>
                    </a: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b="0" dirty="0">
                        <a:solidFill>
                          <a:schemeClr val="tx1"/>
                        </a:solidFill>
                      </a:rPr>
                      <a:t>38,9%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50492444692706"/>
                      <c:h val="0.2090497226149918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B62-4799-B1F3-C0C861C13B3B}"/>
                </c:ext>
              </c:extLst>
            </c:dLbl>
            <c:dLbl>
              <c:idx val="1"/>
              <c:layout>
                <c:manualLayout>
                  <c:x val="-4.4218197586973089E-2"/>
                  <c:y val="-7.1731704621738552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</a:rPr>
                      <a:t>DSID</a:t>
                    </a: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</a:rPr>
                      <a:t>4,5 M€</a:t>
                    </a: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b="0" dirty="0">
                        <a:solidFill>
                          <a:schemeClr val="tx1"/>
                        </a:solidFill>
                      </a:rPr>
                      <a:t>5,0%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B62-4799-B1F3-C0C861C13B3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62-4799-B1F3-C0C861C13B3B}"/>
                </c:ext>
              </c:extLst>
            </c:dLbl>
            <c:dLbl>
              <c:idx val="3"/>
              <c:layout>
                <c:manualLayout>
                  <c:x val="0.10310274888879299"/>
                  <c:y val="-0.1466208797703617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</a:rPr>
                      <a:t>FCTVA</a:t>
                    </a: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</a:rPr>
                      <a:t>7,5 M€</a:t>
                    </a: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b="0" dirty="0">
                        <a:solidFill>
                          <a:schemeClr val="tx1"/>
                        </a:solidFill>
                      </a:rPr>
                      <a:t>8,3%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B62-4799-B1F3-C0C861C13B3B}"/>
                </c:ext>
              </c:extLst>
            </c:dLbl>
            <c:dLbl>
              <c:idx val="4"/>
              <c:layout>
                <c:manualLayout>
                  <c:x val="3.8322564212135024E-4"/>
                  <c:y val="2.770616702797336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</a:rPr>
                      <a:t>Dotation collèges</a:t>
                    </a: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</a:rPr>
                      <a:t>3 M€</a:t>
                    </a: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b="0" dirty="0">
                        <a:solidFill>
                          <a:schemeClr val="tx1"/>
                        </a:solidFill>
                      </a:rPr>
                      <a:t>3,3%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B62-4799-B1F3-C0C861C13B3B}"/>
                </c:ext>
              </c:extLst>
            </c:dLbl>
            <c:dLbl>
              <c:idx val="5"/>
              <c:layout>
                <c:manualLayout>
                  <c:x val="2.1120511360466818E-2"/>
                  <c:y val="-0.1029750669970566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dirty="0" err="1">
                        <a:solidFill>
                          <a:schemeClr val="tx1"/>
                        </a:solidFill>
                      </a:rPr>
                      <a:t>Voirie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</a:rPr>
                      <a:t>1,8 M€</a:t>
                    </a: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b="0" dirty="0">
                        <a:solidFill>
                          <a:schemeClr val="tx1"/>
                        </a:solidFill>
                      </a:rPr>
                      <a:t>2,0%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18766630885497"/>
                      <c:h val="0.165550948541791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5B62-4799-B1F3-C0C861C13B3B}"/>
                </c:ext>
              </c:extLst>
            </c:dLbl>
            <c:dLbl>
              <c:idx val="6"/>
              <c:layout>
                <c:manualLayout>
                  <c:x val="0.27729117044331447"/>
                  <c:y val="0.4588769198599196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dirty="0" err="1">
                        <a:solidFill>
                          <a:schemeClr val="bg1"/>
                        </a:solidFill>
                      </a:rPr>
                      <a:t>Emprunt</a:t>
                    </a:r>
                    <a:endParaRPr lang="en-US" sz="180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dirty="0">
                        <a:solidFill>
                          <a:schemeClr val="bg1"/>
                        </a:solidFill>
                      </a:rPr>
                      <a:t>36,7 M€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b="0" dirty="0">
                        <a:solidFill>
                          <a:schemeClr val="bg1"/>
                        </a:solidFill>
                      </a:rPr>
                      <a:t>40,4%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B62-4799-B1F3-C0C861C13B3B}"/>
                </c:ext>
              </c:extLst>
            </c:dLbl>
            <c:dLbl>
              <c:idx val="7"/>
              <c:layout>
                <c:manualLayout>
                  <c:x val="-5.2505386314813396E-4"/>
                  <c:y val="-2.787990212922630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</a:rPr>
                      <a:t>Autres recettes propres</a:t>
                    </a: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</a:rPr>
                      <a:t>2,0 M€</a:t>
                    </a:r>
                  </a:p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sz="1800" b="0" baseline="0" dirty="0">
                        <a:solidFill>
                          <a:schemeClr val="tx1"/>
                        </a:solidFill>
                      </a:rPr>
                      <a:t>2,2</a:t>
                    </a:r>
                    <a:r>
                      <a:rPr lang="en-US" sz="1800" b="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15125347243048"/>
                      <c:h val="0.1602268985693237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5B62-4799-B1F3-C0C861C13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noFill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RRI!$B$3:$B$10</c:f>
              <c:strCache>
                <c:ptCount val="8"/>
                <c:pt idx="0">
                  <c:v>AUTOFINANCEMENT</c:v>
                </c:pt>
                <c:pt idx="1">
                  <c:v>DSID</c:v>
                </c:pt>
                <c:pt idx="2">
                  <c:v>FONDS VERT</c:v>
                </c:pt>
                <c:pt idx="3">
                  <c:v>FCTVA</c:v>
                </c:pt>
                <c:pt idx="4">
                  <c:v>DOTATION COLLEGES</c:v>
                </c:pt>
                <c:pt idx="5">
                  <c:v>VOIRIE</c:v>
                </c:pt>
                <c:pt idx="6">
                  <c:v>EMPRUNT</c:v>
                </c:pt>
                <c:pt idx="7">
                  <c:v>AUTRES RECETTES PROPRES</c:v>
                </c:pt>
              </c:strCache>
            </c:strRef>
          </c:cat>
          <c:val>
            <c:numRef>
              <c:f>RRI!$F$3:$F$10</c:f>
              <c:numCache>
                <c:formatCode>#\ ##0.0</c:formatCode>
                <c:ptCount val="8"/>
                <c:pt idx="0">
                  <c:v>35.299999999999997</c:v>
                </c:pt>
                <c:pt idx="1">
                  <c:v>4.5</c:v>
                </c:pt>
                <c:pt idx="2">
                  <c:v>0</c:v>
                </c:pt>
                <c:pt idx="3">
                  <c:v>7.5</c:v>
                </c:pt>
                <c:pt idx="4">
                  <c:v>3</c:v>
                </c:pt>
                <c:pt idx="5">
                  <c:v>1.8</c:v>
                </c:pt>
                <c:pt idx="6">
                  <c:v>36.700000000000003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B62-4799-B1F3-C0C861C13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738395590277171E-2"/>
          <c:y val="6.917689822513591E-2"/>
          <c:w val="0.87823461199428166"/>
          <c:h val="0.86070614858976247"/>
        </c:manualLayout>
      </c:layout>
      <c:pie3D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c:spPr>
          <c:explosion val="10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1-CEA0-4DBC-B1CE-CA98B675CD21}"/>
              </c:ext>
            </c:extLst>
          </c:dPt>
          <c:dPt>
            <c:idx val="1"/>
            <c:bubble3D val="0"/>
            <c:spPr>
              <a:solidFill>
                <a:srgbClr val="4472C4">
                  <a:lumMod val="75000"/>
                </a:srgb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3-CEA0-4DBC-B1CE-CA98B675CD21}"/>
              </c:ext>
            </c:extLst>
          </c:dPt>
          <c:dPt>
            <c:idx val="2"/>
            <c:bubble3D val="0"/>
            <c:spPr>
              <a:solidFill>
                <a:srgbClr val="4472C4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5-CEA0-4DBC-B1CE-CA98B675CD21}"/>
              </c:ext>
            </c:extLst>
          </c:dPt>
          <c:dPt>
            <c:idx val="3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7-CEA0-4DBC-B1CE-CA98B675CD21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9-CEA0-4DBC-B1CE-CA98B675CD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152400"/>
              </a:sp3d>
            </c:spPr>
            <c:extLst>
              <c:ext xmlns:c16="http://schemas.microsoft.com/office/drawing/2014/chart" uri="{C3380CC4-5D6E-409C-BE32-E72D297353CC}">
                <c16:uniqueId val="{0000000B-CEA0-4DBC-B1CE-CA98B675CD21}"/>
              </c:ext>
            </c:extLst>
          </c:dPt>
          <c:dLbls>
            <c:dLbl>
              <c:idx val="0"/>
              <c:layout>
                <c:manualLayout>
                  <c:x val="-0.21970328911130832"/>
                  <c:y val="5.06911960609780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Capital de la DETTE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36,7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 M€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="0" dirty="0">
                        <a:solidFill>
                          <a:schemeClr val="bg1"/>
                        </a:solidFill>
                      </a:rPr>
                      <a:t>40,4%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A0-4DBC-B1CE-CA98B675CD21}"/>
                </c:ext>
              </c:extLst>
            </c:dLbl>
            <c:dLbl>
              <c:idx val="1"/>
              <c:layout>
                <c:manualLayout>
                  <c:x val="-0.13168660047054639"/>
                  <c:y val="-0.185037470933132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Voirie  départementale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14,1 M€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23799509288468"/>
                      <c:h val="0.2144144144144144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EA0-4DBC-B1CE-CA98B675CD21}"/>
                </c:ext>
              </c:extLst>
            </c:dLbl>
            <c:dLbl>
              <c:idx val="2"/>
              <c:layout>
                <c:manualLayout>
                  <c:x val="0.17750972673562801"/>
                  <c:y val="-0.197499554104154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Bâtiments départementaux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10,7 M€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="0" dirty="0">
                        <a:solidFill>
                          <a:schemeClr val="bg1"/>
                        </a:solidFill>
                      </a:rPr>
                      <a:t>11,8%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27262748002517"/>
                      <c:h val="0.2263200565152976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CEA0-4DBC-B1CE-CA98B675CD21}"/>
                </c:ext>
              </c:extLst>
            </c:dLbl>
            <c:dLbl>
              <c:idx val="3"/>
              <c:layout>
                <c:manualLayout>
                  <c:x val="0.13719067364630372"/>
                  <c:y val="-0.105450551353087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Collèges</a:t>
                    </a:r>
                  </a:p>
                  <a:p>
                    <a:pPr>
                      <a:defRPr sz="14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9,8 M€</a:t>
                    </a:r>
                  </a:p>
                  <a:p>
                    <a:pPr>
                      <a:defRPr sz="14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EA0-4DBC-B1CE-CA98B675CD21}"/>
                </c:ext>
              </c:extLst>
            </c:dLbl>
            <c:dLbl>
              <c:idx val="4"/>
              <c:layout>
                <c:manualLayout>
                  <c:x val="3.0797760662374208E-2"/>
                  <c:y val="1.371205520451930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Voirie pour tiers</a:t>
                    </a:r>
                  </a:p>
                  <a:p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7,6 M€</a:t>
                    </a:r>
                  </a:p>
                  <a:p>
                    <a:r>
                      <a: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EA0-4DBC-B1CE-CA98B675CD21}"/>
                </c:ext>
              </c:extLst>
            </c:dLbl>
            <c:dLbl>
              <c:idx val="5"/>
              <c:layout>
                <c:manualLayout>
                  <c:x val="0.13030041438789239"/>
                  <c:y val="0.114545153828316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Équipements pour tiers</a:t>
                    </a:r>
                  </a:p>
                  <a:p>
                    <a:r>
                      <a:rPr lang="en-US" dirty="0"/>
                      <a:t>11,9 M€</a:t>
                    </a:r>
                  </a:p>
                  <a:p>
                    <a:r>
                      <a:rPr lang="en-US" b="0" dirty="0"/>
                      <a:t>13,1%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EA0-4DBC-B1CE-CA98B675C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DRI!$C$4:$C$9</c:f>
              <c:strCache>
                <c:ptCount val="6"/>
                <c:pt idx="0">
                  <c:v>Capital de la dette</c:v>
                </c:pt>
                <c:pt idx="1">
                  <c:v>Voirie départementale</c:v>
                </c:pt>
                <c:pt idx="2">
                  <c:v>Bâtiments départementaux</c:v>
                </c:pt>
                <c:pt idx="3">
                  <c:v>Collèges</c:v>
                </c:pt>
                <c:pt idx="4">
                  <c:v>Voirie pour tiers</c:v>
                </c:pt>
                <c:pt idx="5">
                  <c:v>Equipements pour tiers</c:v>
                </c:pt>
              </c:strCache>
            </c:strRef>
          </c:cat>
          <c:val>
            <c:numRef>
              <c:f>DRI!$D$4:$D$9</c:f>
              <c:numCache>
                <c:formatCode>#\ ##0.0</c:formatCode>
                <c:ptCount val="6"/>
                <c:pt idx="0">
                  <c:v>34.4</c:v>
                </c:pt>
                <c:pt idx="1">
                  <c:v>13.9</c:v>
                </c:pt>
                <c:pt idx="2">
                  <c:v>11</c:v>
                </c:pt>
                <c:pt idx="3">
                  <c:v>10.3</c:v>
                </c:pt>
                <c:pt idx="4">
                  <c:v>7</c:v>
                </c:pt>
                <c:pt idx="5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EA0-4DBC-B1CE-CA98B675C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0.8245</cdr:x>
      <cdr:y>0.17778</cdr:y>
    </cdr:from>
    <cdr:to>
      <cdr:x>0.84923</cdr:x>
      <cdr:y>0.42177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a16="http://schemas.microsoft.com/office/drawing/2014/main" id="{67E1444E-CFB6-C444-21A8-59BA82D93790}"/>
            </a:ext>
          </a:extLst>
        </cdr:cNvPr>
        <cdr:cNvCxnSpPr/>
      </cdr:nvCxnSpPr>
      <cdr:spPr>
        <a:xfrm xmlns:a="http://schemas.openxmlformats.org/drawingml/2006/main" flipH="1">
          <a:off x="10067491" y="1219215"/>
          <a:ext cx="301966" cy="16732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99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0.83443</cdr:x>
      <cdr:y>0.36267</cdr:y>
    </cdr:from>
    <cdr:to>
      <cdr:x>0.8667</cdr:x>
      <cdr:y>0.48163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AFAEBCE0-AF7C-CC2E-A85F-D694A9D1ED33}"/>
            </a:ext>
          </a:extLst>
        </cdr:cNvPr>
        <cdr:cNvCxnSpPr/>
      </cdr:nvCxnSpPr>
      <cdr:spPr>
        <a:xfrm xmlns:a="http://schemas.openxmlformats.org/drawingml/2006/main" flipH="1">
          <a:off x="10188789" y="2487191"/>
          <a:ext cx="393984" cy="81584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33CCCC">
              <a:alpha val="98000"/>
            </a:srgb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0.84284</cdr:x>
      <cdr:y>0.49156</cdr:y>
    </cdr:from>
    <cdr:to>
      <cdr:x>0.8692</cdr:x>
      <cdr:y>0.51293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A3999118-3A7B-CA2D-9D44-FE4C6CF0A910}"/>
            </a:ext>
          </a:extLst>
        </cdr:cNvPr>
        <cdr:cNvCxnSpPr/>
      </cdr:nvCxnSpPr>
      <cdr:spPr>
        <a:xfrm xmlns:a="http://schemas.openxmlformats.org/drawingml/2006/main" flipH="1">
          <a:off x="10291426" y="3371118"/>
          <a:ext cx="321873" cy="14652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9999">
              <a:alpha val="97000"/>
            </a:srgb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0.8459</cdr:x>
      <cdr:y>0.53605</cdr:y>
    </cdr:from>
    <cdr:to>
      <cdr:x>0.87459</cdr:x>
      <cdr:y>0.60028</cdr:y>
    </cdr:to>
    <cdr:cxnSp macro="">
      <cdr:nvCxnSpPr>
        <cdr:cNvPr id="12" name="Connecteur droit 11">
          <a:extLst xmlns:a="http://schemas.openxmlformats.org/drawingml/2006/main">
            <a:ext uri="{FF2B5EF4-FFF2-40B4-BE49-F238E27FC236}">
              <a16:creationId xmlns:a16="http://schemas.microsoft.com/office/drawing/2014/main" id="{6EBFBEEB-5AB3-2CA3-8249-C65D20D8DDBB}"/>
            </a:ext>
          </a:extLst>
        </cdr:cNvPr>
        <cdr:cNvCxnSpPr/>
      </cdr:nvCxnSpPr>
      <cdr:spPr>
        <a:xfrm xmlns:a="http://schemas.openxmlformats.org/drawingml/2006/main" flipH="1" flipV="1">
          <a:off x="10328749" y="3676261"/>
          <a:ext cx="350339" cy="44045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6">
              <a:alpha val="98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0.83673</cdr:x>
      <cdr:y>0.5932</cdr:y>
    </cdr:from>
    <cdr:to>
      <cdr:x>0.8864</cdr:x>
      <cdr:y>0.72979</cdr:y>
    </cdr:to>
    <cdr:cxnSp macro="">
      <cdr:nvCxnSpPr>
        <cdr:cNvPr id="14" name="Connecteur droit 13">
          <a:extLst xmlns:a="http://schemas.openxmlformats.org/drawingml/2006/main">
            <a:ext uri="{FF2B5EF4-FFF2-40B4-BE49-F238E27FC236}">
              <a16:creationId xmlns:a16="http://schemas.microsoft.com/office/drawing/2014/main" id="{96F83C78-37EB-B373-1AFC-CFA42F445686}"/>
            </a:ext>
          </a:extLst>
        </cdr:cNvPr>
        <cdr:cNvCxnSpPr/>
      </cdr:nvCxnSpPr>
      <cdr:spPr>
        <a:xfrm xmlns:a="http://schemas.openxmlformats.org/drawingml/2006/main" flipH="1" flipV="1">
          <a:off x="10216781" y="4068147"/>
          <a:ext cx="606490" cy="9367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  <a:alpha val="98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absSizeAnchor xmlns:cdr="http://schemas.openxmlformats.org/drawingml/2006/chartDrawing">
    <cdr:from>
      <cdr:x>0.02941</cdr:x>
      <cdr:y>0.29563</cdr:y>
    </cdr:from>
    <cdr:ext cx="2895230" cy="2495033"/>
    <cdr:sp macro="" textlink="">
      <cdr:nvSpPr>
        <cdr:cNvPr id="18" name="ZoneTexte 8">
          <a:extLst xmlns:a="http://schemas.openxmlformats.org/drawingml/2006/main">
            <a:ext uri="{FF2B5EF4-FFF2-40B4-BE49-F238E27FC236}">
              <a16:creationId xmlns:a16="http://schemas.microsoft.com/office/drawing/2014/main" id="{E20DAAA2-85EF-ED80-AA41-0CF5EAE88713}"/>
            </a:ext>
          </a:extLst>
        </cdr:cNvPr>
        <cdr:cNvSpPr txBox="1"/>
      </cdr:nvSpPr>
      <cdr:spPr>
        <a:xfrm xmlns:a="http://schemas.openxmlformats.org/drawingml/2006/main" rot="-180000">
          <a:off x="359109" y="2027432"/>
          <a:ext cx="2895230" cy="2495033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0000" tIns="36000" rIns="90000" bIns="36000" rtlCol="0">
          <a:spAutoFit/>
        </a:bodyPr>
        <a:lstStyle xmlns:a="http://schemas.openxmlformats.org/drawingml/2006/main">
          <a:defPPr>
            <a:defRPr lang="fr-FR"/>
          </a:defPPr>
          <a:lvl1pPr marL="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  <a:spcBef>
              <a:spcPts val="1800"/>
            </a:spcBef>
          </a:pPr>
          <a:r>
            <a:rPr lang="fr-FR" sz="1800" b="1" dirty="0">
              <a:solidFill>
                <a:srgbClr val="FF0000"/>
              </a:solidFill>
              <a:latin typeface="Arial Black" panose="020B0A04020102020204" pitchFamily="34" charset="0"/>
            </a:rPr>
            <a:t>HAUSSE </a:t>
          </a:r>
          <a:r>
            <a:rPr lang="fr-FR" sz="1600" b="1" dirty="0">
              <a:latin typeface="Arial Black" panose="020B0A04020102020204" pitchFamily="34" charset="0"/>
            </a:rPr>
            <a:t>des dépenses de fonctionnement</a:t>
          </a:r>
          <a:br>
            <a:rPr lang="fr-FR" sz="1600" b="1" dirty="0">
              <a:latin typeface="Arial Black" panose="020B0A04020102020204" pitchFamily="34" charset="0"/>
            </a:rPr>
          </a:br>
          <a:r>
            <a:rPr lang="fr-FR" sz="1800" b="1" dirty="0">
              <a:solidFill>
                <a:srgbClr val="FF0000"/>
              </a:solidFill>
              <a:latin typeface="Arial Black" panose="020B0A04020102020204" pitchFamily="34" charset="0"/>
            </a:rPr>
            <a:t>+2,4%</a:t>
          </a:r>
        </a:p>
        <a:p xmlns:a="http://schemas.openxmlformats.org/drawingml/2006/main">
          <a:pPr algn="ctr">
            <a:lnSpc>
              <a:spcPct val="150000"/>
            </a:lnSpc>
            <a:spcBef>
              <a:spcPts val="600"/>
            </a:spcBef>
          </a:pPr>
          <a:r>
            <a:rPr lang="fr-FR" sz="1600" b="1" dirty="0">
              <a:latin typeface="Arial Black" panose="020B0A04020102020204" pitchFamily="34" charset="0"/>
            </a:rPr>
            <a:t>APRES UNE </a:t>
          </a:r>
        </a:p>
        <a:p xmlns:a="http://schemas.openxmlformats.org/drawingml/2006/main">
          <a:pPr algn="ctr">
            <a:lnSpc>
              <a:spcPct val="150000"/>
            </a:lnSpc>
            <a:spcBef>
              <a:spcPts val="600"/>
            </a:spcBef>
          </a:pPr>
          <a:r>
            <a:rPr lang="fr-FR" sz="1600" b="1" dirty="0">
              <a:latin typeface="Arial Black" panose="020B0A04020102020204" pitchFamily="34" charset="0"/>
            </a:rPr>
            <a:t>QUASI-STABILISATION EN 2025</a:t>
          </a:r>
          <a:endParaRPr lang="fr-FR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abs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0.74357</cdr:x>
      <cdr:y>0.1333</cdr:y>
    </cdr:from>
    <cdr:to>
      <cdr:x>0.78133</cdr:x>
      <cdr:y>0.18691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a16="http://schemas.microsoft.com/office/drawing/2014/main" id="{5FA48C4B-F5BC-94D6-9B92-B9090D16BF2E}"/>
            </a:ext>
          </a:extLst>
        </cdr:cNvPr>
        <cdr:cNvCxnSpPr/>
      </cdr:nvCxnSpPr>
      <cdr:spPr>
        <a:xfrm xmlns:a="http://schemas.openxmlformats.org/drawingml/2006/main" flipH="1">
          <a:off x="7064598" y="727383"/>
          <a:ext cx="358755" cy="29252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99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0.29222</cdr:x>
      <cdr:y>0.84206</cdr:y>
    </cdr:from>
    <cdr:to>
      <cdr:x>0.32091</cdr:x>
      <cdr:y>0.87949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6DB48D9A-94C2-6423-3761-EBAD0DB31CF2}"/>
            </a:ext>
          </a:extLst>
        </cdr:cNvPr>
        <cdr:cNvCxnSpPr/>
      </cdr:nvCxnSpPr>
      <cdr:spPr>
        <a:xfrm xmlns:a="http://schemas.openxmlformats.org/drawingml/2006/main" flipH="1">
          <a:off x="2776361" y="4594751"/>
          <a:ext cx="272582" cy="2042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7137" cy="513459"/>
          </a:xfrm>
          <a:prstGeom prst="rect">
            <a:avLst/>
          </a:prstGeom>
        </p:spPr>
        <p:txBody>
          <a:bodyPr vert="horz" lIns="95057" tIns="47529" rIns="95057" bIns="475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509" y="3"/>
            <a:ext cx="3077137" cy="513459"/>
          </a:xfrm>
          <a:prstGeom prst="rect">
            <a:avLst/>
          </a:prstGeom>
        </p:spPr>
        <p:txBody>
          <a:bodyPr vert="horz" lIns="95057" tIns="47529" rIns="95057" bIns="47529" rtlCol="0"/>
          <a:lstStyle>
            <a:lvl1pPr algn="r">
              <a:defRPr sz="1200"/>
            </a:lvl1pPr>
          </a:lstStyle>
          <a:p>
            <a:fld id="{17DAE1F7-A402-4D11-B945-A07DB85C87B2}" type="datetimeFigureOut">
              <a:rPr lang="fr-FR" smtClean="0"/>
              <a:t>11/04/2026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57" tIns="47529" rIns="95057" bIns="4752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05" y="4925586"/>
            <a:ext cx="5680103" cy="4030320"/>
          </a:xfrm>
          <a:prstGeom prst="rect">
            <a:avLst/>
          </a:prstGeom>
        </p:spPr>
        <p:txBody>
          <a:bodyPr vert="horz" lIns="95057" tIns="47529" rIns="95057" bIns="4752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154"/>
            <a:ext cx="3077137" cy="513459"/>
          </a:xfrm>
          <a:prstGeom prst="rect">
            <a:avLst/>
          </a:prstGeom>
        </p:spPr>
        <p:txBody>
          <a:bodyPr vert="horz" lIns="95057" tIns="47529" rIns="95057" bIns="475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509" y="9721154"/>
            <a:ext cx="3077137" cy="513459"/>
          </a:xfrm>
          <a:prstGeom prst="rect">
            <a:avLst/>
          </a:prstGeom>
        </p:spPr>
        <p:txBody>
          <a:bodyPr vert="horz" lIns="95057" tIns="47529" rIns="95057" bIns="47529" rtlCol="0" anchor="b"/>
          <a:lstStyle>
            <a:lvl1pPr algn="r">
              <a:defRPr sz="1200"/>
            </a:lvl1pPr>
          </a:lstStyle>
          <a:p>
            <a:fld id="{1B9B1A4C-359D-41AF-9824-38F147C43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47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B1A4C-359D-41AF-9824-38F147C433D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71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B1A4C-359D-41AF-9824-38F147C433D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97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B7F2B-9B53-3544-D4D4-F8D1855E7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5AAED0-651B-BEEA-B86E-C8042E2A3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FB3577A-E41E-C6D0-3CD9-3C3B8AB27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B3B74C-086C-3595-4578-37CD92786B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B1A4C-359D-41AF-9824-38F147C433D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03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B1A4C-359D-41AF-9824-38F147C433D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93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A11D-0A14-4603-B5E4-2394D7817D1F}" type="datetime1">
              <a:rPr lang="fr-FR" smtClean="0"/>
              <a:t>11/04/2026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96400" y="6372190"/>
            <a:ext cx="2743200" cy="365125"/>
          </a:xfrm>
        </p:spPr>
        <p:txBody>
          <a:bodyPr/>
          <a:lstStyle/>
          <a:p>
            <a:fld id="{A9DC667F-1C22-49D1-8834-0E431F92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2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872-60EF-4144-8B84-B4BFC0038BA2}" type="datetime1">
              <a:rPr lang="fr-FR" smtClean="0"/>
              <a:t>11/04/2026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67F-1C22-49D1-8834-0E431F92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22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7D4B-2030-4C38-956C-3EA69BB4AD04}" type="datetime1">
              <a:rPr lang="fr-FR" smtClean="0"/>
              <a:t>11/04/2026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67F-1C22-49D1-8834-0E431F92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11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3304-C1D3-449E-B907-BACA2047160C}" type="datetime1">
              <a:rPr lang="fr-FR" smtClean="0"/>
              <a:t>11/04/2026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67F-1C22-49D1-8834-0E431F92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91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9E5D-557D-4995-8D23-AF061018418B}" type="datetime1">
              <a:rPr lang="fr-FR" smtClean="0"/>
              <a:t>11/04/2026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67F-1C22-49D1-8834-0E431F92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5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2FCD-3D91-467C-A57B-4AC892927248}" type="datetime1">
              <a:rPr lang="fr-FR" smtClean="0"/>
              <a:t>11/04/2026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67F-1C22-49D1-8834-0E431F92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46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43B0-33DA-4913-A6C3-F36CE67A07EA}" type="datetime1">
              <a:rPr lang="fr-FR" smtClean="0"/>
              <a:t>11/04/2026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67F-1C22-49D1-8834-0E431F92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9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F103-71CE-4FEC-B1A7-C1293FB49CF0}" type="datetime1">
              <a:rPr lang="fr-FR" smtClean="0"/>
              <a:t>11/04/2026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67F-1C22-49D1-8834-0E431F92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59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5BF7-BC66-4930-82AB-08A2DCFBF5DF}" type="datetime1">
              <a:rPr lang="fr-FR" smtClean="0"/>
              <a:t>11/04/2026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67F-1C22-49D1-8834-0E431F92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31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E3E8-EA4F-4DAB-BA28-8D85FABE38E3}" type="datetime1">
              <a:rPr lang="fr-FR" smtClean="0"/>
              <a:t>11/04/2026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67F-1C22-49D1-8834-0E431F92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17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398A-9CB2-4F67-BF9C-FC501DABE938}" type="datetime1">
              <a:rPr lang="fr-FR" smtClean="0"/>
              <a:t>11/04/2026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667F-1C22-49D1-8834-0E431F92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67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B2D58-413F-4D29-9480-82FFFB179AD4}" type="datetime1">
              <a:rPr lang="fr-FR" smtClean="0"/>
              <a:t>11/04/2026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2403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DC667F-1C22-49D1-8834-0E431F9269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50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package" Target="../embeddings/Microsoft_Word_Document.docx"/><Relationship Id="rId7" Type="http://schemas.openxmlformats.org/officeDocument/2006/relationships/package" Target="../embeddings/Microsoft_Word_Document2.docx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7.jpeg"/><Relationship Id="rId5" Type="http://schemas.openxmlformats.org/officeDocument/2006/relationships/package" Target="../embeddings/Microsoft_Word_Document1.docx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package" Target="../embeddings/Microsoft_Word_Document3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6FC9794-5459-9D7A-2778-3599C1B02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3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7B751-9387-4D67-3EC4-BFBFE40DC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8E09A214-0C3B-1A03-AFB7-B7456DEDB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29" y="2033893"/>
            <a:ext cx="11579294" cy="472147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AD0C6756-94AC-0A21-1B80-F9E976BB7ED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Évolution de l’encours de dette</a:t>
            </a:r>
          </a:p>
          <a:p>
            <a:pPr marL="180000"/>
            <a:r>
              <a:rPr lang="fr-FR" sz="1200" dirty="0">
                <a:latin typeface="Arial Nova Light" panose="020B0304020202020204" pitchFamily="34" charset="0"/>
                <a:cs typeface="Arial" panose="020B0604020202020204" pitchFamily="34" charset="0"/>
              </a:rPr>
              <a:t>Chiffres exprimés en millions d’euros</a:t>
            </a:r>
            <a:endParaRPr lang="fr-FR" sz="1400" dirty="0"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66B74AD-B670-47F8-13AC-AD91D2F89E49}"/>
              </a:ext>
            </a:extLst>
          </p:cNvPr>
          <p:cNvGrpSpPr/>
          <p:nvPr/>
        </p:nvGrpSpPr>
        <p:grpSpPr>
          <a:xfrm>
            <a:off x="7020003" y="270000"/>
            <a:ext cx="1476787" cy="1094980"/>
            <a:chOff x="6825339" y="226417"/>
            <a:chExt cx="1482551" cy="1094980"/>
          </a:xfrm>
        </p:grpSpPr>
        <p:sp>
          <p:nvSpPr>
            <p:cNvPr id="8" name="Bulle narrative : rectangle à coins arrondis 7">
              <a:extLst>
                <a:ext uri="{FF2B5EF4-FFF2-40B4-BE49-F238E27FC236}">
                  <a16:creationId xmlns:a16="http://schemas.microsoft.com/office/drawing/2014/main" id="{9CF8E304-7618-D186-EF34-BC9CEB9D6AB3}"/>
                </a:ext>
              </a:extLst>
            </p:cNvPr>
            <p:cNvSpPr/>
            <p:nvPr/>
          </p:nvSpPr>
          <p:spPr>
            <a:xfrm>
              <a:off x="6825341" y="226417"/>
              <a:ext cx="1482549" cy="1094980"/>
            </a:xfrm>
            <a:prstGeom prst="wedgeRoundRectCallout">
              <a:avLst>
                <a:gd name="adj1" fmla="val -15963"/>
                <a:gd name="adj2" fmla="val 158310"/>
                <a:gd name="adj3" fmla="val 16667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B5FA209-C167-BAFD-AA2B-5B5B14940B05}"/>
                </a:ext>
              </a:extLst>
            </p:cNvPr>
            <p:cNvSpPr txBox="1"/>
            <p:nvPr/>
          </p:nvSpPr>
          <p:spPr>
            <a:xfrm>
              <a:off x="6825339" y="226417"/>
              <a:ext cx="1480451" cy="109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fr-FR" sz="14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  <a:p>
              <a:pPr algn="ctr">
                <a:lnSpc>
                  <a:spcPts val="2000"/>
                </a:lnSpc>
              </a:pPr>
              <a:r>
                <a:rPr lang="fr-F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Renégociation de la dette </a:t>
              </a:r>
            </a:p>
            <a:p>
              <a:pPr algn="ctr">
                <a:lnSpc>
                  <a:spcPts val="2000"/>
                </a:lnSpc>
              </a:pPr>
              <a:r>
                <a:rPr lang="fr-F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 M€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94477049-340A-C871-764D-13F4F52BB0A8}"/>
              </a:ext>
            </a:extLst>
          </p:cNvPr>
          <p:cNvGrpSpPr/>
          <p:nvPr/>
        </p:nvGrpSpPr>
        <p:grpSpPr>
          <a:xfrm>
            <a:off x="8640000" y="270000"/>
            <a:ext cx="1178598" cy="1094980"/>
            <a:chOff x="6703503" y="226417"/>
            <a:chExt cx="1482549" cy="1094980"/>
          </a:xfrm>
        </p:grpSpPr>
        <p:sp>
          <p:nvSpPr>
            <p:cNvPr id="4" name="Bulle narrative : rectangle à coins arrondis 3">
              <a:extLst>
                <a:ext uri="{FF2B5EF4-FFF2-40B4-BE49-F238E27FC236}">
                  <a16:creationId xmlns:a16="http://schemas.microsoft.com/office/drawing/2014/main" id="{496BD028-DD41-4AF5-3101-0BB753DD49EE}"/>
                </a:ext>
              </a:extLst>
            </p:cNvPr>
            <p:cNvSpPr/>
            <p:nvPr/>
          </p:nvSpPr>
          <p:spPr>
            <a:xfrm>
              <a:off x="6703503" y="226417"/>
              <a:ext cx="1482549" cy="1094980"/>
            </a:xfrm>
            <a:prstGeom prst="wedgeRoundRectCallout">
              <a:avLst>
                <a:gd name="adj1" fmla="val -38513"/>
                <a:gd name="adj2" fmla="val 136734"/>
                <a:gd name="adj3" fmla="val 16667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9812520-6585-0D08-2278-96A749A3D5C2}"/>
                </a:ext>
              </a:extLst>
            </p:cNvPr>
            <p:cNvSpPr txBox="1"/>
            <p:nvPr/>
          </p:nvSpPr>
          <p:spPr>
            <a:xfrm>
              <a:off x="6705601" y="226417"/>
              <a:ext cx="1480451" cy="8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fr-FR" sz="14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  <a:p>
              <a:pPr algn="ctr">
                <a:lnSpc>
                  <a:spcPts val="2000"/>
                </a:lnSpc>
              </a:pPr>
              <a:r>
                <a:rPr lang="fr-F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Dette CABA </a:t>
              </a:r>
            </a:p>
            <a:p>
              <a:pPr algn="ctr">
                <a:lnSpc>
                  <a:spcPts val="2000"/>
                </a:lnSpc>
              </a:pPr>
              <a:r>
                <a:rPr lang="fr-F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M€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A0106B21-30C1-2B7A-C69A-63CE7A6E93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4050000" y="648000"/>
            <a:ext cx="288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8">
            <a:extLst>
              <a:ext uri="{FF2B5EF4-FFF2-40B4-BE49-F238E27FC236}">
                <a16:creationId xmlns:a16="http://schemas.microsoft.com/office/drawing/2014/main" id="{C1EA4856-108C-E235-A55A-D3B9389310E1}"/>
              </a:ext>
            </a:extLst>
          </p:cNvPr>
          <p:cNvSpPr txBox="1"/>
          <p:nvPr/>
        </p:nvSpPr>
        <p:spPr>
          <a:xfrm rot="-180000">
            <a:off x="4050000" y="756000"/>
            <a:ext cx="2700000" cy="20344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Le niveau de dette</a:t>
            </a:r>
            <a:b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par habitant est</a:t>
            </a:r>
          </a:p>
          <a:p>
            <a:pPr algn="ctr">
              <a:lnSpc>
                <a:spcPct val="150000"/>
              </a:lnSpc>
            </a:pPr>
            <a:r>
              <a:rPr lang="fr-FR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2 FOIS SUPÉRIEUR </a:t>
            </a:r>
            <a:br>
              <a:rPr lang="fr-FR" sz="18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À LA MOYENNE NATIONALE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4070B05-22AF-66C6-FCD3-7A98E67A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892499" y="818186"/>
            <a:ext cx="324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8">
            <a:extLst>
              <a:ext uri="{FF2B5EF4-FFF2-40B4-BE49-F238E27FC236}">
                <a16:creationId xmlns:a16="http://schemas.microsoft.com/office/drawing/2014/main" id="{FA2AA75E-6BF8-300A-FDA7-5BA0DA820C85}"/>
              </a:ext>
            </a:extLst>
          </p:cNvPr>
          <p:cNvSpPr txBox="1"/>
          <p:nvPr/>
        </p:nvSpPr>
        <p:spPr>
          <a:xfrm rot="-180000">
            <a:off x="759219" y="931410"/>
            <a:ext cx="3227040" cy="27006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De 2007 à 2015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, la dette progresse de </a:t>
            </a:r>
            <a:r>
              <a:rPr lang="fr-FR" sz="16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196,6</a:t>
            </a:r>
            <a:r>
              <a:rPr lang="fr-FR" sz="1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M€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00"/>
              </a:lnSpc>
              <a:spcBef>
                <a:spcPts val="600"/>
              </a:spcBef>
            </a:pP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De 2015 à 2024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, la dette progresse de </a:t>
            </a:r>
            <a:r>
              <a:rPr lang="fr-FR" sz="16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63,4 M€</a:t>
            </a:r>
            <a:b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et de </a:t>
            </a:r>
            <a:r>
              <a:rPr lang="fr-FR" sz="16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89,4</a:t>
            </a:r>
            <a:r>
              <a:rPr lang="fr-FR" sz="1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M€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avec renégociation de la dette </a:t>
            </a:r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soit </a:t>
            </a:r>
            <a:r>
              <a:rPr lang="fr-FR" sz="16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3,1 fois moins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b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sur la période précédente</a:t>
            </a:r>
            <a:endParaRPr lang="fr-F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682BBE21-AC6E-D034-8D8C-D846C21E5C64}"/>
              </a:ext>
            </a:extLst>
          </p:cNvPr>
          <p:cNvSpPr/>
          <p:nvPr/>
        </p:nvSpPr>
        <p:spPr>
          <a:xfrm>
            <a:off x="10549909" y="270000"/>
            <a:ext cx="1178598" cy="1094980"/>
          </a:xfrm>
          <a:prstGeom prst="wedgeRoundRectCallout">
            <a:avLst>
              <a:gd name="adj1" fmla="val -30596"/>
              <a:gd name="adj2" fmla="val 121396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971ACE-A2C2-2C49-77CD-20F722864155}"/>
              </a:ext>
            </a:extLst>
          </p:cNvPr>
          <p:cNvSpPr txBox="1"/>
          <p:nvPr/>
        </p:nvSpPr>
        <p:spPr>
          <a:xfrm>
            <a:off x="10646227" y="288662"/>
            <a:ext cx="998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 stabilisée depuis 2024</a:t>
            </a:r>
          </a:p>
        </p:txBody>
      </p:sp>
    </p:spTree>
    <p:extLst>
      <p:ext uri="{BB962C8B-B14F-4D97-AF65-F5344CB8AC3E}">
        <p14:creationId xmlns:p14="http://schemas.microsoft.com/office/powerpoint/2010/main" val="243677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0494"/>
            <a:ext cx="12192000" cy="772269"/>
          </a:xfrm>
        </p:spPr>
        <p:txBody>
          <a:bodyPr anchor="ctr" anchorCtr="0"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Dépenses d’investissement :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90,8 M€</a:t>
            </a:r>
            <a:endParaRPr lang="fr-FR" sz="1300" dirty="0">
              <a:solidFill>
                <a:srgbClr val="FF0000"/>
              </a:solidFill>
            </a:endParaRPr>
          </a:p>
        </p:txBody>
      </p:sp>
      <p:sp>
        <p:nvSpPr>
          <p:cNvPr id="13" name="ZoneTexte 8">
            <a:extLst>
              <a:ext uri="{FF2B5EF4-FFF2-40B4-BE49-F238E27FC236}">
                <a16:creationId xmlns:a16="http://schemas.microsoft.com/office/drawing/2014/main" id="{728EFD47-4A5B-49E3-ADB9-955F405E55A2}"/>
              </a:ext>
            </a:extLst>
          </p:cNvPr>
          <p:cNvSpPr txBox="1"/>
          <p:nvPr/>
        </p:nvSpPr>
        <p:spPr>
          <a:xfrm rot="21300000">
            <a:off x="539692" y="1226840"/>
            <a:ext cx="3257750" cy="2092790"/>
          </a:xfrm>
          <a:prstGeom prst="rect">
            <a:avLst/>
          </a:prstGeom>
          <a:gradFill flip="none" rotWithShape="1">
            <a:gsLst>
              <a:gs pos="0">
                <a:srgbClr val="EDD705"/>
              </a:gs>
              <a:gs pos="48000">
                <a:srgbClr val="FBE72D"/>
              </a:gs>
              <a:gs pos="100000">
                <a:srgbClr val="FFFF00"/>
              </a:gs>
            </a:gsLst>
            <a:lin ang="5400000" scaled="1"/>
            <a:tileRect/>
          </a:gradFill>
          <a:effectLst>
            <a:outerShdw blurRad="1016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fr-FR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+ 6,3 M€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D’INVESTISSEMENT 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en 2026 </a:t>
            </a: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dont 1,2 M€</a:t>
            </a:r>
            <a:b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de reports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(hors remboursements de la dette)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5C8D3BD-2F4A-6FAF-4815-89FEB0246F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176276"/>
              </p:ext>
            </p:extLst>
          </p:nvPr>
        </p:nvGraphicFramePr>
        <p:xfrm>
          <a:off x="5546035" y="792763"/>
          <a:ext cx="7425410" cy="478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7AD18808-F6D5-CD57-BCA4-0878F6E3D89C}"/>
              </a:ext>
            </a:extLst>
          </p:cNvPr>
          <p:cNvGrpSpPr/>
          <p:nvPr/>
        </p:nvGrpSpPr>
        <p:grpSpPr>
          <a:xfrm>
            <a:off x="0" y="5813754"/>
            <a:ext cx="12191999" cy="1044246"/>
            <a:chOff x="0" y="5813737"/>
            <a:chExt cx="12192000" cy="1044261"/>
          </a:xfrm>
        </p:grpSpPr>
        <p:sp>
          <p:nvSpPr>
            <p:cNvPr id="6" name="Sous-titre 2">
              <a:extLst>
                <a:ext uri="{FF2B5EF4-FFF2-40B4-BE49-F238E27FC236}">
                  <a16:creationId xmlns:a16="http://schemas.microsoft.com/office/drawing/2014/main" id="{83D90FDF-D63D-4959-440F-871F771DDCC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382553"/>
              <a:ext cx="12192000" cy="4754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BP 2026 – Réunion du 13 &amp; 14 avril 2026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0F6FF03-0E62-40D7-9897-0E2986B68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87" y="5813737"/>
              <a:ext cx="985234" cy="985234"/>
            </a:xfrm>
            <a:prstGeom prst="rect">
              <a:avLst/>
            </a:prstGeom>
          </p:spPr>
        </p:pic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1297FA34-0EEF-46BA-B0BD-DE5898231FFF}"/>
              </a:ext>
            </a:extLst>
          </p:cNvPr>
          <p:cNvSpPr txBox="1"/>
          <p:nvPr/>
        </p:nvSpPr>
        <p:spPr>
          <a:xfrm>
            <a:off x="1440000" y="4761191"/>
            <a:ext cx="1620000" cy="1306800"/>
          </a:xfrm>
          <a:prstGeom prst="rect">
            <a:avLst/>
          </a:prstGeom>
          <a:solidFill>
            <a:srgbClr val="638600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21,5</a:t>
            </a:r>
            <a:r>
              <a:rPr lang="fr-F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</a:p>
          <a:p>
            <a:pPr algn="ctr">
              <a:lnSpc>
                <a:spcPts val="1900"/>
              </a:lnSpc>
              <a:spcBef>
                <a:spcPts val="600"/>
              </a:spcBef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</a:t>
            </a: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TIERS</a:t>
            </a:r>
          </a:p>
          <a:p>
            <a:pPr algn="ctr">
              <a:lnSpc>
                <a:spcPts val="1800"/>
              </a:lnSpc>
              <a:spcBef>
                <a:spcPts val="1200"/>
              </a:spcBef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19,5 M€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609D3D-15AC-4AB0-86D8-846074440CD8}"/>
              </a:ext>
            </a:extLst>
          </p:cNvPr>
          <p:cNvSpPr txBox="1"/>
          <p:nvPr/>
        </p:nvSpPr>
        <p:spPr>
          <a:xfrm>
            <a:off x="4974557" y="3610916"/>
            <a:ext cx="1620000" cy="24543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40,4</a:t>
            </a:r>
            <a:r>
              <a:rPr lang="fr-F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</a:p>
          <a:p>
            <a:pPr algn="ctr">
              <a:lnSpc>
                <a:spcPts val="1900"/>
              </a:lnSpc>
              <a:spcBef>
                <a:spcPts val="600"/>
              </a:spcBef>
            </a:pP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</a:t>
            </a:r>
            <a:b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DETTE</a:t>
            </a:r>
          </a:p>
          <a:p>
            <a:pPr algn="ctr">
              <a:lnSpc>
                <a:spcPts val="1800"/>
              </a:lnSpc>
              <a:spcBef>
                <a:spcPts val="1200"/>
              </a:spcBef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36,7 M€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1090E6D-6739-43EE-A3A2-7EDAF2635ECC}"/>
              </a:ext>
            </a:extLst>
          </p:cNvPr>
          <p:cNvSpPr txBox="1"/>
          <p:nvPr/>
        </p:nvSpPr>
        <p:spPr>
          <a:xfrm>
            <a:off x="3217479" y="3767803"/>
            <a:ext cx="1620000" cy="2314800"/>
          </a:xfrm>
          <a:prstGeom prst="rect">
            <a:avLst/>
          </a:prstGeom>
          <a:solidFill>
            <a:srgbClr val="276399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38,1</a:t>
            </a:r>
            <a:r>
              <a:rPr lang="fr-F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</a:p>
          <a:p>
            <a:pPr algn="ctr">
              <a:lnSpc>
                <a:spcPts val="1900"/>
              </a:lnSpc>
              <a:spcBef>
                <a:spcPts val="600"/>
              </a:spcBef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 </a:t>
            </a: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</a:t>
            </a:r>
          </a:p>
          <a:p>
            <a:pPr algn="ctr">
              <a:lnSpc>
                <a:spcPts val="1800"/>
              </a:lnSpc>
              <a:spcBef>
                <a:spcPts val="1200"/>
              </a:spcBef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34,6 M€</a:t>
            </a:r>
          </a:p>
        </p:txBody>
      </p:sp>
    </p:spTree>
    <p:extLst>
      <p:ext uri="{BB962C8B-B14F-4D97-AF65-F5344CB8AC3E}">
        <p14:creationId xmlns:p14="http://schemas.microsoft.com/office/powerpoint/2010/main" val="292140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8CE99-6CC3-6546-3CB5-302556E89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072EF-C7A1-7168-1E30-502C133B5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065"/>
            <a:ext cx="12192000" cy="1044000"/>
          </a:xfrm>
        </p:spPr>
        <p:txBody>
          <a:bodyPr anchor="ctr" anchorCtr="0"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Les budgets annexes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(1/3)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FF498B-E4E9-077A-B179-8A8194E4630E}"/>
              </a:ext>
            </a:extLst>
          </p:cNvPr>
          <p:cNvSpPr txBox="1"/>
          <p:nvPr/>
        </p:nvSpPr>
        <p:spPr>
          <a:xfrm>
            <a:off x="1404000" y="5410013"/>
            <a:ext cx="334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Subventions de fonctionnement </a:t>
            </a:r>
            <a:b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inscrites au BP 2026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60ABA8-CD64-552C-AE69-44F877EEB624}"/>
              </a:ext>
            </a:extLst>
          </p:cNvPr>
          <p:cNvSpPr txBox="1"/>
          <p:nvPr/>
        </p:nvSpPr>
        <p:spPr>
          <a:xfrm>
            <a:off x="4509331" y="5410013"/>
            <a:ext cx="711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303713" algn="l"/>
              </a:tabLst>
            </a:pP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600</a:t>
            </a:r>
            <a:r>
              <a:rPr lang="fr-FR" sz="1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000 €                                     412 000 €</a:t>
            </a:r>
          </a:p>
          <a:p>
            <a:pPr algn="ctr">
              <a:tabLst>
                <a:tab pos="4303713" algn="l"/>
              </a:tabLst>
            </a:pP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(700 000 € au CFU 2025)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(nouveau Budget annexe) 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C6E0001-7CC2-5185-7D1B-F2017FDA44FA}"/>
              </a:ext>
            </a:extLst>
          </p:cNvPr>
          <p:cNvGrpSpPr/>
          <p:nvPr/>
        </p:nvGrpSpPr>
        <p:grpSpPr>
          <a:xfrm>
            <a:off x="0" y="5813754"/>
            <a:ext cx="12191999" cy="1044246"/>
            <a:chOff x="0" y="5813737"/>
            <a:chExt cx="12192000" cy="1044261"/>
          </a:xfrm>
        </p:grpSpPr>
        <p:sp>
          <p:nvSpPr>
            <p:cNvPr id="4" name="Sous-titre 2">
              <a:extLst>
                <a:ext uri="{FF2B5EF4-FFF2-40B4-BE49-F238E27FC236}">
                  <a16:creationId xmlns:a16="http://schemas.microsoft.com/office/drawing/2014/main" id="{46957B28-795A-D2BF-CF3E-2FD2847BFAC0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382553"/>
              <a:ext cx="12192000" cy="4754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BP 2026 – Réunion du 13 &amp; 14 avril 2026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7BC5523-F6B3-D98F-BC8D-4F5976ED7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87" y="5813737"/>
              <a:ext cx="985234" cy="985234"/>
            </a:xfrm>
            <a:prstGeom prst="rect">
              <a:avLst/>
            </a:prstGeom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45A706EE-A2B5-9FCD-5875-FA5AF2911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454" y="1053065"/>
            <a:ext cx="3008667" cy="42953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F3D3869-F67F-1B25-92A9-E22B8A439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960" y="1034403"/>
            <a:ext cx="2780056" cy="43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7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391F8-8748-CC67-AB3D-3C8CD30B6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91B77-1509-5EFD-5051-3B67035C0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065"/>
            <a:ext cx="12192000" cy="1044000"/>
          </a:xfrm>
        </p:spPr>
        <p:txBody>
          <a:bodyPr anchor="ctr" anchorCtr="0"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Les budgets annexes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(2/3)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B35458-5384-1C49-701E-829F98F49A87}"/>
              </a:ext>
            </a:extLst>
          </p:cNvPr>
          <p:cNvSpPr txBox="1"/>
          <p:nvPr/>
        </p:nvSpPr>
        <p:spPr>
          <a:xfrm>
            <a:off x="1404000" y="5410013"/>
            <a:ext cx="334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Subventions de fonctionnement </a:t>
            </a:r>
            <a:b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inscrites au BP 2026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7441C3-0841-A2D5-C1DC-17118FCF8617}"/>
              </a:ext>
            </a:extLst>
          </p:cNvPr>
          <p:cNvSpPr txBox="1"/>
          <p:nvPr/>
        </p:nvSpPr>
        <p:spPr>
          <a:xfrm>
            <a:off x="4509331" y="5410013"/>
            <a:ext cx="711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303713" algn="l"/>
              </a:tabLst>
            </a:pP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84 000 €                                     1 000 000 €</a:t>
            </a:r>
          </a:p>
          <a:p>
            <a:pPr algn="ctr">
              <a:tabLst>
                <a:tab pos="4303713" algn="l"/>
              </a:tabLst>
            </a:pP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(15 000 € au CFU 2025)</a:t>
            </a: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(1 000 000 € au CFU 2025) 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AE9F34A-0058-EC10-4305-96AD929675A9}"/>
              </a:ext>
            </a:extLst>
          </p:cNvPr>
          <p:cNvGrpSpPr/>
          <p:nvPr/>
        </p:nvGrpSpPr>
        <p:grpSpPr>
          <a:xfrm>
            <a:off x="0" y="5813754"/>
            <a:ext cx="12191999" cy="1044246"/>
            <a:chOff x="0" y="5813737"/>
            <a:chExt cx="12192000" cy="1044261"/>
          </a:xfrm>
        </p:grpSpPr>
        <p:sp>
          <p:nvSpPr>
            <p:cNvPr id="4" name="Sous-titre 2">
              <a:extLst>
                <a:ext uri="{FF2B5EF4-FFF2-40B4-BE49-F238E27FC236}">
                  <a16:creationId xmlns:a16="http://schemas.microsoft.com/office/drawing/2014/main" id="{FA280163-2BC4-1749-584D-BA21AC0257B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382553"/>
              <a:ext cx="12192000" cy="4754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BP 2026 – Réunion du 13 &amp; 14 avril 2026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E07B1D7-3E3F-9739-CED1-AFB42EAE3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87" y="5813737"/>
              <a:ext cx="985234" cy="985234"/>
            </a:xfrm>
            <a:prstGeom prst="rect">
              <a:avLst/>
            </a:prstGeom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BF088672-99C3-20B2-7F06-5080B357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764" y="1053065"/>
            <a:ext cx="2745200" cy="39691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A47F153-1215-0E22-0504-1E88C424A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786" y="1053065"/>
            <a:ext cx="2578748" cy="42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7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2285B-90C1-935B-1895-323EAA380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9951970-B0C4-41AD-E5E8-8A2E73A90ADC}"/>
              </a:ext>
            </a:extLst>
          </p:cNvPr>
          <p:cNvSpPr txBox="1">
            <a:spLocks/>
          </p:cNvSpPr>
          <p:nvPr/>
        </p:nvSpPr>
        <p:spPr>
          <a:xfrm>
            <a:off x="0" y="9065"/>
            <a:ext cx="12192000" cy="1044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Les budgets annexes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(3/3)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31F254-B6BB-37AE-D021-37835107CB59}"/>
              </a:ext>
            </a:extLst>
          </p:cNvPr>
          <p:cNvSpPr txBox="1"/>
          <p:nvPr/>
        </p:nvSpPr>
        <p:spPr>
          <a:xfrm>
            <a:off x="2063754" y="5762645"/>
            <a:ext cx="3346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Financement au BP 2026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74FEF2-A0E2-55D1-AC25-000EC00DFF80}"/>
              </a:ext>
            </a:extLst>
          </p:cNvPr>
          <p:cNvSpPr txBox="1"/>
          <p:nvPr/>
        </p:nvSpPr>
        <p:spPr>
          <a:xfrm>
            <a:off x="5969941" y="5682171"/>
            <a:ext cx="465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303713" algn="l"/>
              </a:tabLst>
            </a:pP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Prix de journée réglé par le CD02 (minoré des excédents 2025)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BECF67C-DA14-7B28-2DE5-648F5A183CE0}"/>
              </a:ext>
            </a:extLst>
          </p:cNvPr>
          <p:cNvGrpSpPr/>
          <p:nvPr/>
        </p:nvGrpSpPr>
        <p:grpSpPr>
          <a:xfrm>
            <a:off x="0" y="5813754"/>
            <a:ext cx="12191999" cy="1044246"/>
            <a:chOff x="0" y="5813737"/>
            <a:chExt cx="12192000" cy="1044261"/>
          </a:xfrm>
        </p:grpSpPr>
        <p:sp>
          <p:nvSpPr>
            <p:cNvPr id="4" name="Sous-titre 2">
              <a:extLst>
                <a:ext uri="{FF2B5EF4-FFF2-40B4-BE49-F238E27FC236}">
                  <a16:creationId xmlns:a16="http://schemas.microsoft.com/office/drawing/2014/main" id="{28D4F342-3A2B-F2E3-BDB6-F42392267BE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382553"/>
              <a:ext cx="12192000" cy="4754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BP 2026 – Réunion du 13 &amp; 14 avril 2026</a:t>
              </a: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AF0DFC1-967F-C24F-FE80-1F04E5B98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87" y="5813737"/>
              <a:ext cx="985234" cy="985234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573C124A-A8B0-7CEF-3655-BE66539D9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040" y="987723"/>
            <a:ext cx="2951428" cy="462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EBD20-B7DE-7B79-C25F-ACDC1850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105CBB-CB1C-EC4A-E1B7-D61BB6FE5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24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en angle 18"/>
          <p:cNvCxnSpPr>
            <a:cxnSpLocks/>
          </p:cNvCxnSpPr>
          <p:nvPr/>
        </p:nvCxnSpPr>
        <p:spPr>
          <a:xfrm>
            <a:off x="8640000" y="3600000"/>
            <a:ext cx="828000" cy="828000"/>
          </a:xfrm>
          <a:prstGeom prst="bentConnector3">
            <a:avLst>
              <a:gd name="adj1" fmla="val 40593"/>
            </a:avLst>
          </a:prstGeom>
          <a:ln w="698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12C42E8A-7866-3673-662E-972FCE325686}"/>
              </a:ext>
            </a:extLst>
          </p:cNvPr>
          <p:cNvSpPr txBox="1"/>
          <p:nvPr/>
        </p:nvSpPr>
        <p:spPr>
          <a:xfrm rot="16200000">
            <a:off x="4860000" y="2088000"/>
            <a:ext cx="192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FONCTIONNEMENT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19D82A-3F8F-346E-ECF9-EC5DF9A24FF5}"/>
              </a:ext>
            </a:extLst>
          </p:cNvPr>
          <p:cNvSpPr txBox="1"/>
          <p:nvPr/>
        </p:nvSpPr>
        <p:spPr>
          <a:xfrm rot="16200000">
            <a:off x="4860000" y="5076000"/>
            <a:ext cx="192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INVESTISSEMENT</a:t>
            </a:r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35AC942-DB73-21DF-CA56-FE5BA63FB26E}"/>
              </a:ext>
            </a:extLst>
          </p:cNvPr>
          <p:cNvCxnSpPr/>
          <p:nvPr/>
        </p:nvCxnSpPr>
        <p:spPr>
          <a:xfrm flipV="1">
            <a:off x="6030000" y="180000"/>
            <a:ext cx="0" cy="374400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1C2ECF8-09AA-767F-3948-D66939F01A05}"/>
              </a:ext>
            </a:extLst>
          </p:cNvPr>
          <p:cNvCxnSpPr/>
          <p:nvPr/>
        </p:nvCxnSpPr>
        <p:spPr>
          <a:xfrm flipV="1">
            <a:off x="6030000" y="4140000"/>
            <a:ext cx="0" cy="2016000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6A1D0F-744E-D64D-04F7-84E23EE6ADC8}"/>
              </a:ext>
            </a:extLst>
          </p:cNvPr>
          <p:cNvSpPr/>
          <p:nvPr/>
        </p:nvSpPr>
        <p:spPr>
          <a:xfrm>
            <a:off x="4666415" y="0"/>
            <a:ext cx="425346" cy="6817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3D4CB7D-E1CD-9C37-A40E-6599380E444E}"/>
              </a:ext>
            </a:extLst>
          </p:cNvPr>
          <p:cNvGrpSpPr/>
          <p:nvPr/>
        </p:nvGrpSpPr>
        <p:grpSpPr>
          <a:xfrm>
            <a:off x="648738" y="1438528"/>
            <a:ext cx="4500000" cy="4500000"/>
            <a:chOff x="313522" y="1290719"/>
            <a:chExt cx="4530193" cy="450000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5D4AEF1-8D83-45D2-8329-BAB82E0D5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0000">
              <a:off x="313522" y="1290719"/>
              <a:ext cx="4530193" cy="45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ZoneTexte 8"/>
            <p:cNvSpPr txBox="1"/>
            <p:nvPr/>
          </p:nvSpPr>
          <p:spPr>
            <a:xfrm rot="21420000">
              <a:off x="425554" y="2013594"/>
              <a:ext cx="4073832" cy="2696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r>
                <a:rPr lang="fr-FR" sz="1800" b="1" u="sng" dirty="0">
                  <a:latin typeface="Arial Black" panose="020B0A04020102020204" pitchFamily="34" charset="0"/>
                  <a:cs typeface="Arial" panose="020B0604020202020204" pitchFamily="34" charset="0"/>
                </a:rPr>
                <a:t>L’autofinancement s’élève à 35,3 M€</a:t>
              </a:r>
              <a:r>
                <a:rPr lang="fr-FR" sz="18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 y compris le financement du déficit reporté (1,1 M€)</a:t>
              </a:r>
              <a:endParaRPr lang="fr-FR" sz="14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r>
                <a:rPr lang="fr-FR" sz="1800" b="1" u="sng" dirty="0">
                  <a:latin typeface="Arial Black" panose="020B0A04020102020204" pitchFamily="34" charset="0"/>
                  <a:cs typeface="Arial" panose="020B0604020202020204" pitchFamily="34" charset="0"/>
                </a:rPr>
                <a:t>L’emprunt est limité à 36,7 M€ </a:t>
              </a:r>
              <a:r>
                <a:rPr lang="fr-FR" sz="18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égal aux remboursements</a:t>
              </a:r>
              <a:endParaRPr lang="fr-FR" sz="1800" b="1" u="sng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12193200" cy="824400"/>
          </a:xfrm>
        </p:spPr>
        <p:txBody>
          <a:bodyPr>
            <a:noAutofit/>
          </a:bodyPr>
          <a:lstStyle/>
          <a:p>
            <a:pPr marL="180000" algn="l">
              <a:spcBef>
                <a:spcPts val="1200"/>
              </a:spcBef>
            </a:pP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primitif 2026 :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745,2 M€</a:t>
            </a:r>
            <a:endParaRPr lang="fr-FR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753E016D-808B-98C9-C669-9A61411F3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387807"/>
              </p:ext>
            </p:extLst>
          </p:nvPr>
        </p:nvGraphicFramePr>
        <p:xfrm>
          <a:off x="6303963" y="174625"/>
          <a:ext cx="3452812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73798" imgH="6333125" progId="Word.Document.12">
                  <p:embed/>
                </p:oleObj>
              </mc:Choice>
              <mc:Fallback>
                <p:oleObj name="Document" r:id="rId3" imgW="5773798" imgH="6333125" progId="Word.Document.12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753E016D-808B-98C9-C669-9A61411F3D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3963" y="174625"/>
                        <a:ext cx="3452812" cy="378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 20">
            <a:extLst>
              <a:ext uri="{FF2B5EF4-FFF2-40B4-BE49-F238E27FC236}">
                <a16:creationId xmlns:a16="http://schemas.microsoft.com/office/drawing/2014/main" id="{DDB4482F-5C9F-9DA4-5107-4F91E29620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439972"/>
              </p:ext>
            </p:extLst>
          </p:nvPr>
        </p:nvGraphicFramePr>
        <p:xfrm>
          <a:off x="9542463" y="174625"/>
          <a:ext cx="3376612" cy="376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73798" imgH="6436249" progId="Word.Document.12">
                  <p:embed/>
                </p:oleObj>
              </mc:Choice>
              <mc:Fallback>
                <p:oleObj name="Document" r:id="rId5" imgW="5773798" imgH="6436249" progId="Word.Document.12">
                  <p:embed/>
                  <p:pic>
                    <p:nvPicPr>
                      <p:cNvPr id="21" name="Objet 20">
                        <a:extLst>
                          <a:ext uri="{FF2B5EF4-FFF2-40B4-BE49-F238E27FC236}">
                            <a16:creationId xmlns:a16="http://schemas.microsoft.com/office/drawing/2014/main" id="{DDB4482F-5C9F-9DA4-5107-4F91E29620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42463" y="174625"/>
                        <a:ext cx="3376612" cy="376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FAFF5287-5E76-342F-FAA5-92F5D6585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186252"/>
              </p:ext>
            </p:extLst>
          </p:nvPr>
        </p:nvGraphicFramePr>
        <p:xfrm>
          <a:off x="6303963" y="4143375"/>
          <a:ext cx="3452812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773798" imgH="3592040" progId="Word.Document.12">
                  <p:embed/>
                </p:oleObj>
              </mc:Choice>
              <mc:Fallback>
                <p:oleObj name="Document" r:id="rId7" imgW="5773798" imgH="3592040" progId="Word.Document.12">
                  <p:embed/>
                  <p:pic>
                    <p:nvPicPr>
                      <p:cNvPr id="22" name="Objet 21">
                        <a:extLst>
                          <a:ext uri="{FF2B5EF4-FFF2-40B4-BE49-F238E27FC236}">
                            <a16:creationId xmlns:a16="http://schemas.microsoft.com/office/drawing/2014/main" id="{FAFF5287-5E76-342F-FAA5-92F5D65852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03963" y="4143375"/>
                        <a:ext cx="3452812" cy="215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>
            <a:extLst>
              <a:ext uri="{FF2B5EF4-FFF2-40B4-BE49-F238E27FC236}">
                <a16:creationId xmlns:a16="http://schemas.microsoft.com/office/drawing/2014/main" id="{553AE309-9347-7B91-F5CB-C1EF2C4006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70322"/>
              </p:ext>
            </p:extLst>
          </p:nvPr>
        </p:nvGraphicFramePr>
        <p:xfrm>
          <a:off x="9542463" y="4143375"/>
          <a:ext cx="3376612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5773798" imgH="3598170" progId="Word.Document.12">
                  <p:embed/>
                </p:oleObj>
              </mc:Choice>
              <mc:Fallback>
                <p:oleObj name="Document" r:id="rId9" imgW="5773798" imgH="3598170" progId="Word.Document.12">
                  <p:embed/>
                  <p:pic>
                    <p:nvPicPr>
                      <p:cNvPr id="23" name="Objet 22">
                        <a:extLst>
                          <a:ext uri="{FF2B5EF4-FFF2-40B4-BE49-F238E27FC236}">
                            <a16:creationId xmlns:a16="http://schemas.microsoft.com/office/drawing/2014/main" id="{553AE309-9347-7B91-F5CB-C1EF2C4006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42463" y="4143375"/>
                        <a:ext cx="3376612" cy="210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C20C29D0-4652-6821-3BC0-25DD6CBC0D66}"/>
              </a:ext>
            </a:extLst>
          </p:cNvPr>
          <p:cNvGrpSpPr/>
          <p:nvPr/>
        </p:nvGrpSpPr>
        <p:grpSpPr>
          <a:xfrm>
            <a:off x="0" y="5813754"/>
            <a:ext cx="12191999" cy="1044246"/>
            <a:chOff x="0" y="5813737"/>
            <a:chExt cx="12192000" cy="1044261"/>
          </a:xfrm>
        </p:grpSpPr>
        <p:sp>
          <p:nvSpPr>
            <p:cNvPr id="8" name="Sous-titre 2">
              <a:extLst>
                <a:ext uri="{FF2B5EF4-FFF2-40B4-BE49-F238E27FC236}">
                  <a16:creationId xmlns:a16="http://schemas.microsoft.com/office/drawing/2014/main" id="{9A1AF3E6-81C2-D6D1-DE06-ACEB011F737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382553"/>
              <a:ext cx="12192000" cy="4754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BP 2026 – Réunion du 13 &amp; 14 avril 2026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9526D45-D4F5-A653-BCAF-072197BC5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87" y="5813737"/>
              <a:ext cx="985234" cy="985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766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24E848A-F524-45C0-BF79-0AD197438C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361026"/>
              </p:ext>
            </p:extLst>
          </p:nvPr>
        </p:nvGraphicFramePr>
        <p:xfrm>
          <a:off x="4724280" y="812085"/>
          <a:ext cx="6990941" cy="523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824400"/>
          </a:xfrm>
        </p:spPr>
        <p:txBody>
          <a:bodyPr>
            <a:noAutofit/>
          </a:bodyPr>
          <a:lstStyle/>
          <a:p>
            <a:pPr marL="180000"/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Recettes réelles de fonctionnement :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689,7 M€</a:t>
            </a:r>
            <a:br>
              <a:rPr lang="fr-FR" sz="1800" b="1" dirty="0"/>
            </a:br>
            <a:endParaRPr lang="fr-FR" sz="13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C1A693-E8E9-04A8-EAFC-EAB2D7389BE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035">
            <a:off x="916868" y="1200231"/>
            <a:ext cx="3096000" cy="3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BE032CE-4556-D8E9-8552-065D798491ED}"/>
              </a:ext>
            </a:extLst>
          </p:cNvPr>
          <p:cNvSpPr txBox="1"/>
          <p:nvPr/>
        </p:nvSpPr>
        <p:spPr>
          <a:xfrm rot="-180000">
            <a:off x="832140" y="1471825"/>
            <a:ext cx="3060000" cy="212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fr-FR" b="1" dirty="0">
                <a:latin typeface="Arial Black" panose="020B0A04020102020204" pitchFamily="34" charset="0"/>
                <a:cs typeface="Arial" panose="020B0604020202020204" pitchFamily="34" charset="0"/>
              </a:rPr>
              <a:t>Hausse des recettes (+4,0%) en lien notamment avec le </a:t>
            </a: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Fonds de sauvegarde (11,1 M€)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0414845-71A7-41FF-C6BC-147FD4982779}"/>
              </a:ext>
            </a:extLst>
          </p:cNvPr>
          <p:cNvGrpSpPr/>
          <p:nvPr/>
        </p:nvGrpSpPr>
        <p:grpSpPr>
          <a:xfrm>
            <a:off x="0" y="5813754"/>
            <a:ext cx="12191999" cy="1044246"/>
            <a:chOff x="0" y="5813737"/>
            <a:chExt cx="12192000" cy="1044261"/>
          </a:xfrm>
        </p:grpSpPr>
        <p:sp>
          <p:nvSpPr>
            <p:cNvPr id="8" name="Sous-titre 2">
              <a:extLst>
                <a:ext uri="{FF2B5EF4-FFF2-40B4-BE49-F238E27FC236}">
                  <a16:creationId xmlns:a16="http://schemas.microsoft.com/office/drawing/2014/main" id="{BD6999E2-0C8E-FCE6-2859-885E87E2A79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382553"/>
              <a:ext cx="12192000" cy="4754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BP 2026 – Réunion du 13 &amp; 14 avril 2026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CC9B7F8-5FBB-AA4C-C31F-4AE1C536B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87" y="5813737"/>
              <a:ext cx="985234" cy="985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249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95E4D296-49FC-04D9-14BC-7F6E2DC7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47" y="587830"/>
            <a:ext cx="10705227" cy="5934697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A5017218-DF30-B1DB-31A8-9408D16AD447}"/>
              </a:ext>
            </a:extLst>
          </p:cNvPr>
          <p:cNvGrpSpPr/>
          <p:nvPr/>
        </p:nvGrpSpPr>
        <p:grpSpPr>
          <a:xfrm>
            <a:off x="0" y="5813754"/>
            <a:ext cx="12191999" cy="1044246"/>
            <a:chOff x="0" y="5813737"/>
            <a:chExt cx="12192000" cy="1044261"/>
          </a:xfrm>
        </p:grpSpPr>
        <p:sp>
          <p:nvSpPr>
            <p:cNvPr id="4" name="Sous-titre 2">
              <a:extLst>
                <a:ext uri="{FF2B5EF4-FFF2-40B4-BE49-F238E27FC236}">
                  <a16:creationId xmlns:a16="http://schemas.microsoft.com/office/drawing/2014/main" id="{F506E967-EDC0-BE08-83EA-9595AC60104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382553"/>
              <a:ext cx="12192000" cy="4754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BP 2026 – Réunion du 13 &amp; 14 avril 2026</a:t>
              </a: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7908A03-51C8-4FA5-468C-FEE0D7E73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87" y="5813737"/>
              <a:ext cx="985234" cy="98523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662" y="-1"/>
            <a:ext cx="12192000" cy="824400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Évolution des DMTO 2013 à 2026 (BP) </a:t>
            </a:r>
            <a:br>
              <a:rPr lang="fr-FR" sz="3100" b="1" dirty="0"/>
            </a:br>
            <a:r>
              <a:rPr lang="fr-FR" sz="1200" dirty="0">
                <a:latin typeface="Arial Nova Light" panose="020B0304020202020204" pitchFamily="34" charset="0"/>
                <a:cs typeface="Arial" panose="020B0604020202020204" pitchFamily="34" charset="0"/>
              </a:rPr>
              <a:t>Chiffres exprimés en millions d’euros</a:t>
            </a:r>
            <a:endParaRPr lang="fr-FR" sz="1300" dirty="0"/>
          </a:p>
        </p:txBody>
      </p:sp>
      <p:sp>
        <p:nvSpPr>
          <p:cNvPr id="7" name="Explosion : 8 points 6">
            <a:extLst>
              <a:ext uri="{FF2B5EF4-FFF2-40B4-BE49-F238E27FC236}">
                <a16:creationId xmlns:a16="http://schemas.microsoft.com/office/drawing/2014/main" id="{123E6D7C-23E7-4C48-B583-1AD977061792}"/>
              </a:ext>
            </a:extLst>
          </p:cNvPr>
          <p:cNvSpPr/>
          <p:nvPr/>
        </p:nvSpPr>
        <p:spPr>
          <a:xfrm>
            <a:off x="5778451" y="4019355"/>
            <a:ext cx="1332000" cy="950400"/>
          </a:xfrm>
          <a:prstGeom prst="irregularSeal1">
            <a:avLst/>
          </a:prstGeom>
          <a:solidFill>
            <a:srgbClr val="C00000"/>
          </a:solidFill>
          <a:ln>
            <a:solidFill>
              <a:srgbClr val="99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xplosion : 8 points 8">
            <a:extLst>
              <a:ext uri="{FF2B5EF4-FFF2-40B4-BE49-F238E27FC236}">
                <a16:creationId xmlns:a16="http://schemas.microsoft.com/office/drawing/2014/main" id="{9A77DB96-69CE-4BFE-8811-893E4CEC19D0}"/>
              </a:ext>
            </a:extLst>
          </p:cNvPr>
          <p:cNvSpPr/>
          <p:nvPr/>
        </p:nvSpPr>
        <p:spPr>
          <a:xfrm>
            <a:off x="7076736" y="1735052"/>
            <a:ext cx="1451729" cy="1036948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DA4C66-4ADD-4619-B56C-0691977CBDA1}"/>
              </a:ext>
            </a:extLst>
          </p:cNvPr>
          <p:cNvSpPr txBox="1"/>
          <p:nvPr/>
        </p:nvSpPr>
        <p:spPr>
          <a:xfrm>
            <a:off x="5918232" y="4229023"/>
            <a:ext cx="98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Crise COVID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A479019-B704-4524-A978-A617C51AA551}"/>
              </a:ext>
            </a:extLst>
          </p:cNvPr>
          <p:cNvSpPr txBox="1"/>
          <p:nvPr/>
        </p:nvSpPr>
        <p:spPr>
          <a:xfrm>
            <a:off x="7312406" y="2006373"/>
            <a:ext cx="98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Crise UKRAINE</a:t>
            </a:r>
          </a:p>
        </p:txBody>
      </p:sp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C311C733-98E9-B3DF-4191-E5307B5A735F}"/>
              </a:ext>
            </a:extLst>
          </p:cNvPr>
          <p:cNvSpPr/>
          <p:nvPr/>
        </p:nvSpPr>
        <p:spPr>
          <a:xfrm>
            <a:off x="7378825" y="3682653"/>
            <a:ext cx="1536805" cy="1128507"/>
          </a:xfrm>
          <a:prstGeom prst="irregularSeal1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CB55AD-548B-E184-984C-D2A33200AF33}"/>
              </a:ext>
            </a:extLst>
          </p:cNvPr>
          <p:cNvSpPr txBox="1"/>
          <p:nvPr/>
        </p:nvSpPr>
        <p:spPr>
          <a:xfrm>
            <a:off x="7486797" y="3951696"/>
            <a:ext cx="132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Crise IMMOBILIÈRE</a:t>
            </a:r>
          </a:p>
        </p:txBody>
      </p:sp>
      <p:sp>
        <p:nvSpPr>
          <p:cNvPr id="13" name="Explosion : 8 points 12">
            <a:extLst>
              <a:ext uri="{FF2B5EF4-FFF2-40B4-BE49-F238E27FC236}">
                <a16:creationId xmlns:a16="http://schemas.microsoft.com/office/drawing/2014/main" id="{C19067FF-076B-51DB-FDA5-95A8BC498EC1}"/>
              </a:ext>
            </a:extLst>
          </p:cNvPr>
          <p:cNvSpPr/>
          <p:nvPr/>
        </p:nvSpPr>
        <p:spPr>
          <a:xfrm>
            <a:off x="2327352" y="4017531"/>
            <a:ext cx="1645920" cy="1380744"/>
          </a:xfrm>
          <a:prstGeom prst="irregularSeal1">
            <a:avLst/>
          </a:prstGeom>
          <a:solidFill>
            <a:srgbClr val="FF33CC"/>
          </a:solidFill>
          <a:ln>
            <a:solidFill>
              <a:srgbClr val="8000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F965C52-682E-BCFA-80E5-ACF1C28ED4CB}"/>
              </a:ext>
            </a:extLst>
          </p:cNvPr>
          <p:cNvSpPr txBox="1"/>
          <p:nvPr/>
        </p:nvSpPr>
        <p:spPr>
          <a:xfrm>
            <a:off x="2573287" y="4384737"/>
            <a:ext cx="115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Hausse du taux DMTO 3,8% à 4,5%</a:t>
            </a:r>
          </a:p>
        </p:txBody>
      </p:sp>
      <p:sp>
        <p:nvSpPr>
          <p:cNvPr id="15" name="Explosion : 8 points 14">
            <a:extLst>
              <a:ext uri="{FF2B5EF4-FFF2-40B4-BE49-F238E27FC236}">
                <a16:creationId xmlns:a16="http://schemas.microsoft.com/office/drawing/2014/main" id="{E7DA71AD-AA8D-9F20-E254-D1ECCFD8B40A}"/>
              </a:ext>
            </a:extLst>
          </p:cNvPr>
          <p:cNvSpPr/>
          <p:nvPr/>
        </p:nvSpPr>
        <p:spPr>
          <a:xfrm>
            <a:off x="8915630" y="4531041"/>
            <a:ext cx="1645920" cy="1380744"/>
          </a:xfrm>
          <a:prstGeom prst="irregularSeal1">
            <a:avLst/>
          </a:prstGeom>
          <a:solidFill>
            <a:srgbClr val="FF33CC"/>
          </a:solidFill>
          <a:ln>
            <a:solidFill>
              <a:srgbClr val="8000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A60447F-DC4B-0501-0C1B-1428E086A31D}"/>
              </a:ext>
            </a:extLst>
          </p:cNvPr>
          <p:cNvSpPr txBox="1"/>
          <p:nvPr/>
        </p:nvSpPr>
        <p:spPr>
          <a:xfrm>
            <a:off x="9161565" y="4854083"/>
            <a:ext cx="115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Hausse du taux DMTO 4,5% à 5,0%</a:t>
            </a:r>
          </a:p>
        </p:txBody>
      </p:sp>
    </p:spTree>
    <p:extLst>
      <p:ext uri="{BB962C8B-B14F-4D97-AF65-F5344CB8AC3E}">
        <p14:creationId xmlns:p14="http://schemas.microsoft.com/office/powerpoint/2010/main" val="8290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47ACB-5CCF-416B-138D-65827B029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7EE84B0-5AE4-156F-5320-0193EFCCA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" y="884275"/>
            <a:ext cx="9510584" cy="5438103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02C8E9A9-3A19-452E-885C-1B8FDD2C2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24092"/>
          </a:xfrm>
        </p:spPr>
        <p:txBody>
          <a:bodyPr anchor="ctr" anchorCtr="0">
            <a:noAutofit/>
          </a:bodyPr>
          <a:lstStyle/>
          <a:p>
            <a:r>
              <a:rPr lang="fr-FR" sz="2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DGF: Contribution au Redressement des Finances Publiques et Inflation</a:t>
            </a:r>
            <a:endParaRPr lang="fr-FR" sz="2600" kern="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1B96561-8CE8-6119-8397-67774066C181}"/>
              </a:ext>
            </a:extLst>
          </p:cNvPr>
          <p:cNvSpPr txBox="1"/>
          <p:nvPr/>
        </p:nvSpPr>
        <p:spPr>
          <a:xfrm>
            <a:off x="6096000" y="575077"/>
            <a:ext cx="2257358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CRFP</a:t>
            </a:r>
            <a:r>
              <a:rPr lang="fr-FR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 : - 251,2 M€</a:t>
            </a:r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EFE321D8-00A6-3731-A259-8F16DB0343C8}"/>
              </a:ext>
            </a:extLst>
          </p:cNvPr>
          <p:cNvSpPr/>
          <p:nvPr/>
        </p:nvSpPr>
        <p:spPr>
          <a:xfrm rot="5400000">
            <a:off x="5001045" y="-3017592"/>
            <a:ext cx="291152" cy="7983377"/>
          </a:xfrm>
          <a:prstGeom prst="leftBrace">
            <a:avLst>
              <a:gd name="adj1" fmla="val 89897"/>
              <a:gd name="adj2" fmla="val 26281"/>
            </a:avLst>
          </a:prstGeom>
          <a:ln w="158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800">
              <a:solidFill>
                <a:srgbClr val="00206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F6BDA6-8106-2934-44DC-D1AC7B73F10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9341957" y="661583"/>
            <a:ext cx="2700000" cy="41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8">
            <a:extLst>
              <a:ext uri="{FF2B5EF4-FFF2-40B4-BE49-F238E27FC236}">
                <a16:creationId xmlns:a16="http://schemas.microsoft.com/office/drawing/2014/main" id="{FCBADC01-9DD6-BF3E-C0FF-4DAFB45A9CA3}"/>
              </a:ext>
            </a:extLst>
          </p:cNvPr>
          <p:cNvSpPr txBox="1"/>
          <p:nvPr/>
        </p:nvSpPr>
        <p:spPr>
          <a:xfrm rot="-180000">
            <a:off x="9360000" y="753406"/>
            <a:ext cx="2430000" cy="361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fr-FR" sz="15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  <a:r>
              <a:rPr lang="fr-FR" sz="10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15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fr-FR" sz="10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15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r>
              <a:rPr lang="fr-FR" sz="1500" b="1" dirty="0">
                <a:latin typeface="Arial Black" panose="020B0A04020102020204" pitchFamily="34" charset="0"/>
                <a:cs typeface="Arial" panose="020B0604020202020204" pitchFamily="34" charset="0"/>
              </a:rPr>
              <a:t> : </a:t>
            </a:r>
          </a:p>
          <a:p>
            <a:pPr algn="ctr">
              <a:lnSpc>
                <a:spcPts val="2400"/>
              </a:lnSpc>
            </a:pPr>
            <a:r>
              <a:rPr lang="fr-FR" sz="15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Contribution au Redressement des Finances Publiques</a:t>
            </a:r>
            <a:endParaRPr lang="fr-FR" sz="15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fr-FR" sz="15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Depuis 2017</a:t>
            </a:r>
            <a:r>
              <a:rPr lang="fr-FR" sz="1500" b="1" dirty="0">
                <a:latin typeface="Arial Black" panose="020B0A04020102020204" pitchFamily="34" charset="0"/>
                <a:cs typeface="Arial" panose="020B0604020202020204" pitchFamily="34" charset="0"/>
              </a:rPr>
              <a:t> : </a:t>
            </a:r>
          </a:p>
          <a:p>
            <a:pPr algn="ctr">
              <a:lnSpc>
                <a:spcPts val="2400"/>
              </a:lnSpc>
            </a:pPr>
            <a:r>
              <a:rPr lang="fr-FR" sz="1500" b="1" dirty="0">
                <a:latin typeface="Arial Black" panose="020B0A04020102020204" pitchFamily="34" charset="0"/>
                <a:cs typeface="Arial" panose="020B0604020202020204" pitchFamily="34" charset="0"/>
              </a:rPr>
              <a:t>Baisse pérenne de</a:t>
            </a:r>
            <a:br>
              <a:rPr lang="fr-FR" sz="15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1500" b="1" dirty="0">
                <a:latin typeface="Arial Black" panose="020B0A04020102020204" pitchFamily="34" charset="0"/>
                <a:cs typeface="Arial" panose="020B0604020202020204" pitchFamily="34" charset="0"/>
              </a:rPr>
              <a:t>la DGF de </a:t>
            </a:r>
            <a:r>
              <a:rPr lang="fr-FR" sz="16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fr-FR" sz="105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22 M€/an</a:t>
            </a:r>
          </a:p>
          <a:p>
            <a:pPr>
              <a:lnSpc>
                <a:spcPts val="2400"/>
              </a:lnSpc>
              <a:spcBef>
                <a:spcPts val="600"/>
              </a:spcBef>
              <a:tabLst>
                <a:tab pos="234000" algn="l"/>
              </a:tabLst>
            </a:pPr>
            <a:r>
              <a:rPr lang="fr-FR" sz="1500" b="1" dirty="0">
                <a:latin typeface="Arial Black" panose="020B0A040201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	</a:t>
            </a:r>
            <a:r>
              <a:rPr lang="fr-FR" sz="15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Depuis 2014</a:t>
            </a:r>
            <a:r>
              <a:rPr lang="fr-FR" sz="1500" b="1" dirty="0">
                <a:latin typeface="Arial Black" panose="020B0A04020102020204" pitchFamily="34" charset="0"/>
                <a:cs typeface="Arial" panose="020B0604020202020204" pitchFamily="34" charset="0"/>
              </a:rPr>
              <a:t> : </a:t>
            </a:r>
          </a:p>
          <a:p>
            <a:pPr marL="234000">
              <a:lnSpc>
                <a:spcPts val="2400"/>
              </a:lnSpc>
            </a:pPr>
            <a:r>
              <a:rPr lang="fr-FR" sz="1500" b="1" spc="-50" dirty="0">
                <a:latin typeface="Arial Black" panose="020B0A04020102020204" pitchFamily="34" charset="0"/>
                <a:cs typeface="Arial" panose="020B0604020202020204" pitchFamily="34" charset="0"/>
              </a:rPr>
              <a:t>Perte de ressources </a:t>
            </a:r>
            <a:r>
              <a:rPr lang="fr-FR" sz="1500" b="1" dirty="0">
                <a:latin typeface="Arial Black" panose="020B0A04020102020204" pitchFamily="34" charset="0"/>
                <a:cs typeface="Arial" panose="020B0604020202020204" pitchFamily="34" charset="0"/>
              </a:rPr>
              <a:t>cumulée de près de </a:t>
            </a:r>
            <a:r>
              <a:rPr lang="fr-FR" sz="1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251,2 M€</a:t>
            </a:r>
            <a:endParaRPr lang="fr-FR" sz="15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876B2F9-E8B9-4BC6-F6A1-039A7921653E}"/>
              </a:ext>
            </a:extLst>
          </p:cNvPr>
          <p:cNvGrpSpPr/>
          <p:nvPr/>
        </p:nvGrpSpPr>
        <p:grpSpPr>
          <a:xfrm>
            <a:off x="0" y="5813754"/>
            <a:ext cx="12191999" cy="1044246"/>
            <a:chOff x="0" y="5813737"/>
            <a:chExt cx="12192000" cy="1044261"/>
          </a:xfrm>
        </p:grpSpPr>
        <p:sp>
          <p:nvSpPr>
            <p:cNvPr id="9" name="Sous-titre 2">
              <a:extLst>
                <a:ext uri="{FF2B5EF4-FFF2-40B4-BE49-F238E27FC236}">
                  <a16:creationId xmlns:a16="http://schemas.microsoft.com/office/drawing/2014/main" id="{76EFB28B-9DCB-2860-2391-2A9AA6D6C45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382553"/>
              <a:ext cx="12192000" cy="4754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BP 2026 – Réunion du 13 &amp; 14 avril 2026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A09D0BB-3686-B667-A789-25778A19B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87" y="5813737"/>
              <a:ext cx="985234" cy="985234"/>
            </a:xfrm>
            <a:prstGeom prst="rect">
              <a:avLst/>
            </a:prstGeom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750BCDC9-E3B3-E0CF-C1EC-6E0DF9285FE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9360000" y="4536000"/>
            <a:ext cx="2700000" cy="18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8">
            <a:extLst>
              <a:ext uri="{FF2B5EF4-FFF2-40B4-BE49-F238E27FC236}">
                <a16:creationId xmlns:a16="http://schemas.microsoft.com/office/drawing/2014/main" id="{45F2581F-9F61-767B-7344-20F445AC8F82}"/>
              </a:ext>
            </a:extLst>
          </p:cNvPr>
          <p:cNvSpPr txBox="1"/>
          <p:nvPr/>
        </p:nvSpPr>
        <p:spPr>
          <a:xfrm rot="-180000">
            <a:off x="9396000" y="4572000"/>
            <a:ext cx="2430000" cy="166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fr-FR" sz="1500" b="1" dirty="0">
                <a:latin typeface="Arial Black" panose="020B0A04020102020204" pitchFamily="34" charset="0"/>
                <a:cs typeface="Arial" panose="020B0604020202020204" pitchFamily="34" charset="0"/>
              </a:rPr>
              <a:t>Non prise en compte de </a:t>
            </a: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l’INFLATION</a:t>
            </a:r>
          </a:p>
          <a:p>
            <a:pPr>
              <a:lnSpc>
                <a:spcPts val="2400"/>
              </a:lnSpc>
              <a:tabLst>
                <a:tab pos="234000" algn="l"/>
              </a:tabLst>
            </a:pPr>
            <a:r>
              <a:rPr lang="fr-FR" sz="1500" b="1" dirty="0">
                <a:latin typeface="Arial Black" panose="020B0A040201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	</a:t>
            </a:r>
            <a:r>
              <a:rPr lang="fr-FR" sz="15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Depuis 2018 </a:t>
            </a:r>
            <a:r>
              <a:rPr lang="fr-FR" sz="1500" b="1" dirty="0"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</a:p>
          <a:p>
            <a:pPr marL="234000">
              <a:lnSpc>
                <a:spcPts val="2400"/>
              </a:lnSpc>
            </a:pPr>
            <a:r>
              <a:rPr lang="fr-FR" sz="1500" b="1" spc="-50" dirty="0">
                <a:latin typeface="Arial Black" panose="020B0A04020102020204" pitchFamily="34" charset="0"/>
                <a:cs typeface="Arial" panose="020B0604020202020204" pitchFamily="34" charset="0"/>
              </a:rPr>
              <a:t>Perte de ressources </a:t>
            </a:r>
            <a:r>
              <a:rPr lang="fr-FR" sz="1500" b="1" dirty="0">
                <a:latin typeface="Arial Black" panose="020B0A04020102020204" pitchFamily="34" charset="0"/>
                <a:cs typeface="Arial" panose="020B0604020202020204" pitchFamily="34" charset="0"/>
              </a:rPr>
              <a:t>de 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93,5 M€</a:t>
            </a:r>
            <a:endParaRPr lang="fr-FR" sz="15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5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56D3B-C030-141D-9490-3E7BC7786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9124117C-BCB3-661E-B8B7-5D8041302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2409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Évolution des fractions de TVA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2021 à 2026	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(1/2)</a:t>
            </a:r>
            <a:b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Chiffres exprimés en millions d’euros</a:t>
            </a:r>
            <a:endParaRPr lang="fr-FR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EA6E8D-542E-E8B3-D488-1B1A03CCD1CF}"/>
              </a:ext>
            </a:extLst>
          </p:cNvPr>
          <p:cNvSpPr txBox="1"/>
          <p:nvPr/>
        </p:nvSpPr>
        <p:spPr>
          <a:xfrm>
            <a:off x="1019528" y="5310000"/>
            <a:ext cx="1108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-1,7 M€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A45172-E6C7-C898-543F-9D20E6818765}"/>
              </a:ext>
            </a:extLst>
          </p:cNvPr>
          <p:cNvSpPr txBox="1"/>
          <p:nvPr/>
        </p:nvSpPr>
        <p:spPr>
          <a:xfrm>
            <a:off x="2014955" y="5310000"/>
            <a:ext cx="1108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-1,6 M€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1967BB9-6FE4-4CBC-253A-555A81791823}"/>
              </a:ext>
            </a:extLst>
          </p:cNvPr>
          <p:cNvSpPr txBox="1"/>
          <p:nvPr/>
        </p:nvSpPr>
        <p:spPr>
          <a:xfrm>
            <a:off x="2933033" y="5310000"/>
            <a:ext cx="1173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 Black" panose="020B0A04020102020204" pitchFamily="34" charset="0"/>
              </a:rPr>
              <a:t>+0,5 M€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F61D7B-4FDC-A76C-C409-5BD2FFCC61E5}"/>
              </a:ext>
            </a:extLst>
          </p:cNvPr>
          <p:cNvSpPr txBox="1"/>
          <p:nvPr/>
        </p:nvSpPr>
        <p:spPr>
          <a:xfrm>
            <a:off x="6441839" y="5310000"/>
            <a:ext cx="1108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-0,2 M€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77AD91-F838-3AF6-F188-49F9D3FD150E}"/>
              </a:ext>
            </a:extLst>
          </p:cNvPr>
          <p:cNvSpPr txBox="1"/>
          <p:nvPr/>
        </p:nvSpPr>
        <p:spPr>
          <a:xfrm>
            <a:off x="7699998" y="5310000"/>
            <a:ext cx="1214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 Black" panose="020B0A04020102020204" pitchFamily="34" charset="0"/>
              </a:rPr>
              <a:t>+0,1 M€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8F81132-6D8A-423B-3D64-63254ADAFEC0}"/>
              </a:ext>
            </a:extLst>
          </p:cNvPr>
          <p:cNvSpPr txBox="1"/>
          <p:nvPr/>
        </p:nvSpPr>
        <p:spPr>
          <a:xfrm>
            <a:off x="9258967" y="5261506"/>
            <a:ext cx="1108364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GEL DE LA TVA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-0,6 M€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1BF7D5F-B7A2-A6A7-8094-A5265C13A894}"/>
              </a:ext>
            </a:extLst>
          </p:cNvPr>
          <p:cNvSpPr txBox="1"/>
          <p:nvPr/>
        </p:nvSpPr>
        <p:spPr>
          <a:xfrm>
            <a:off x="3969100" y="5310000"/>
            <a:ext cx="1108364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GEL DE LA TVA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-4,6 M€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5A40709-EE0B-9853-BC4B-1AA3DD0094D1}"/>
              </a:ext>
            </a:extLst>
          </p:cNvPr>
          <p:cNvGrpSpPr/>
          <p:nvPr/>
        </p:nvGrpSpPr>
        <p:grpSpPr>
          <a:xfrm>
            <a:off x="0" y="5813754"/>
            <a:ext cx="12191999" cy="1044246"/>
            <a:chOff x="0" y="5813737"/>
            <a:chExt cx="12192000" cy="1044261"/>
          </a:xfrm>
        </p:grpSpPr>
        <p:sp>
          <p:nvSpPr>
            <p:cNvPr id="3" name="Sous-titre 2">
              <a:extLst>
                <a:ext uri="{FF2B5EF4-FFF2-40B4-BE49-F238E27FC236}">
                  <a16:creationId xmlns:a16="http://schemas.microsoft.com/office/drawing/2014/main" id="{6EBE35FB-BE81-77B0-0223-51B7307703D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382553"/>
              <a:ext cx="12192000" cy="4754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BP 2026 – Réunion du 13 &amp; 14 avril 2026</a:t>
              </a:r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F1C4735-B147-AEDD-BD7B-89B36492F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87" y="5813737"/>
              <a:ext cx="985234" cy="985234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9608FCB2-DB6C-32DF-5AF9-AE86D4DA1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" y="837739"/>
            <a:ext cx="6017532" cy="42614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3A2E25-8704-5A11-EA1C-99FFF51D7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181" y="824092"/>
            <a:ext cx="6017532" cy="427512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320A711-AD89-7A99-74D4-C27F3BF116AA}"/>
              </a:ext>
            </a:extLst>
          </p:cNvPr>
          <p:cNvSpPr txBox="1"/>
          <p:nvPr/>
        </p:nvSpPr>
        <p:spPr>
          <a:xfrm>
            <a:off x="4964527" y="5326657"/>
            <a:ext cx="1173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 Black" panose="020B0A04020102020204" pitchFamily="34" charset="0"/>
              </a:rPr>
              <a:t>+1,0 M€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A548D3D-F767-AE38-AC48-859D2290E2F6}"/>
              </a:ext>
            </a:extLst>
          </p:cNvPr>
          <p:cNvSpPr txBox="1"/>
          <p:nvPr/>
        </p:nvSpPr>
        <p:spPr>
          <a:xfrm>
            <a:off x="10517126" y="5310000"/>
            <a:ext cx="1214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 Black" panose="020B0A04020102020204" pitchFamily="34" charset="0"/>
              </a:rPr>
              <a:t>+0,2 M€</a:t>
            </a:r>
          </a:p>
        </p:txBody>
      </p:sp>
    </p:spTree>
    <p:extLst>
      <p:ext uri="{BB962C8B-B14F-4D97-AF65-F5344CB8AC3E}">
        <p14:creationId xmlns:p14="http://schemas.microsoft.com/office/powerpoint/2010/main" val="422452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7D10F-52CB-4CE5-3049-9CD38B4E6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96384E1C-0D63-546C-5ABF-A57CC4711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2409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Évolution des fractions de TVA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2021 à 2026</a:t>
            </a:r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(2/2)</a:t>
            </a:r>
            <a:b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Chiffres exprimés en milliers d’euros</a:t>
            </a:r>
            <a:endParaRPr lang="fr-FR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8012724-C672-7465-C028-158D0675EC2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8362155" y="720000"/>
            <a:ext cx="3780000" cy="18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6FEF330-104E-E3DA-0731-51F845AB17B6}"/>
              </a:ext>
            </a:extLst>
          </p:cNvPr>
          <p:cNvSpPr txBox="1"/>
          <p:nvPr/>
        </p:nvSpPr>
        <p:spPr>
          <a:xfrm rot="-240000">
            <a:off x="8460000" y="756000"/>
            <a:ext cx="3420000" cy="161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fr-FR" sz="1400" dirty="0">
                <a:latin typeface="Arial Black" panose="020B0A04020102020204" pitchFamily="34" charset="0"/>
              </a:rPr>
              <a:t>TVA plus dynamique que la TFPB en 2022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(+8,64 M€)</a:t>
            </a:r>
            <a:r>
              <a:rPr lang="fr-FR" sz="1400" dirty="0">
                <a:latin typeface="Arial Black" panose="020B0A04020102020204" pitchFamily="34" charset="0"/>
              </a:rPr>
              <a:t> et en 2023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(+1,54 M€)</a:t>
            </a:r>
            <a:r>
              <a:rPr lang="fr-FR" sz="1400" dirty="0">
                <a:latin typeface="Arial Black" panose="020B0A04020102020204" pitchFamily="34" charset="0"/>
              </a:rPr>
              <a:t> en raison de la </a:t>
            </a:r>
            <a:r>
              <a:rPr lang="fr-FR" sz="1400" dirty="0">
                <a:solidFill>
                  <a:srgbClr val="FF0000"/>
                </a:solidFill>
                <a:latin typeface="Arial Black" panose="020B0A04020102020204" pitchFamily="34" charset="0"/>
              </a:rPr>
              <a:t>croissance </a:t>
            </a:r>
            <a:br>
              <a:rPr lang="fr-FR" sz="1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1400" dirty="0">
                <a:solidFill>
                  <a:srgbClr val="FF0000"/>
                </a:solidFill>
                <a:latin typeface="Arial Black" panose="020B0A04020102020204" pitchFamily="34" charset="0"/>
              </a:rPr>
              <a:t>et de l’inflation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DFD5B6-FC70-EEF8-A282-D69DF2DCFAA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8361249" y="2516087"/>
            <a:ext cx="3866586" cy="23230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474A7CD-E551-3A74-9C0B-96E143D6291E}"/>
              </a:ext>
            </a:extLst>
          </p:cNvPr>
          <p:cNvSpPr txBox="1"/>
          <p:nvPr/>
        </p:nvSpPr>
        <p:spPr>
          <a:xfrm rot="-240000">
            <a:off x="8459999" y="2619300"/>
            <a:ext cx="3420000" cy="1909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1800"/>
              </a:spcBef>
            </a:pPr>
            <a:r>
              <a:rPr lang="fr-FR" sz="1400" dirty="0">
                <a:latin typeface="Arial Black" panose="020B0A04020102020204" pitchFamily="34" charset="0"/>
              </a:rPr>
              <a:t>TVA moins dynamique</a:t>
            </a:r>
            <a:br>
              <a:rPr lang="fr-FR" sz="1400" dirty="0">
                <a:latin typeface="Arial Black" panose="020B0A04020102020204" pitchFamily="34" charset="0"/>
              </a:rPr>
            </a:br>
            <a:r>
              <a:rPr lang="fr-FR" sz="1400" dirty="0">
                <a:latin typeface="Arial Black" panose="020B0A04020102020204" pitchFamily="34" charset="0"/>
              </a:rPr>
              <a:t>que la TFPB en 2024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(-3,51 M€), </a:t>
            </a:r>
            <a:r>
              <a:rPr lang="fr-FR" sz="1400" dirty="0">
                <a:latin typeface="Arial Black" panose="020B0A04020102020204" pitchFamily="34" charset="0"/>
              </a:rPr>
              <a:t>en 2025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(-6,72 M€) et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 2026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(-7,23 M€) </a:t>
            </a:r>
            <a:r>
              <a:rPr lang="fr-FR" sz="1400" dirty="0">
                <a:latin typeface="Arial Black" panose="020B0A04020102020204" pitchFamily="34" charset="0"/>
              </a:rPr>
              <a:t>en raison de la </a:t>
            </a:r>
            <a:r>
              <a:rPr lang="fr-FR" sz="1400" dirty="0">
                <a:solidFill>
                  <a:srgbClr val="FF0000"/>
                </a:solidFill>
                <a:latin typeface="Arial Black" panose="020B0A04020102020204" pitchFamily="34" charset="0"/>
              </a:rPr>
              <a:t>revalorisation forfaitaire des bases du foncier bâti et du gel de la TVA en 2025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1D61F1D-FEA0-18ED-664B-B055F0618C9A}"/>
              </a:ext>
            </a:extLst>
          </p:cNvPr>
          <p:cNvGrpSpPr/>
          <p:nvPr/>
        </p:nvGrpSpPr>
        <p:grpSpPr>
          <a:xfrm>
            <a:off x="0" y="5813754"/>
            <a:ext cx="12191999" cy="1044246"/>
            <a:chOff x="0" y="5813737"/>
            <a:chExt cx="12192000" cy="1044261"/>
          </a:xfrm>
        </p:grpSpPr>
        <p:sp>
          <p:nvSpPr>
            <p:cNvPr id="10" name="Sous-titre 2">
              <a:extLst>
                <a:ext uri="{FF2B5EF4-FFF2-40B4-BE49-F238E27FC236}">
                  <a16:creationId xmlns:a16="http://schemas.microsoft.com/office/drawing/2014/main" id="{D1D16B31-C7FC-241A-F317-54812DD076A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382553"/>
              <a:ext cx="12192000" cy="4754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BP 2026 – Réunion du 13 &amp; 14 avril 2026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CE35DC2-1177-611F-4FE5-A98C364E0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87" y="5813737"/>
              <a:ext cx="985234" cy="985234"/>
            </a:xfrm>
            <a:prstGeom prst="rect">
              <a:avLst/>
            </a:prstGeom>
          </p:spPr>
        </p:pic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02FC3E92-C721-4C11-13AC-6FF8677F5D6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8366078" y="4680000"/>
            <a:ext cx="378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6FBEC66-43E3-EF9D-D012-A310D1AA8AFA}"/>
              </a:ext>
            </a:extLst>
          </p:cNvPr>
          <p:cNvSpPr txBox="1"/>
          <p:nvPr/>
        </p:nvSpPr>
        <p:spPr>
          <a:xfrm rot="-240000">
            <a:off x="8496000" y="4752001"/>
            <a:ext cx="3240000" cy="1307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Bef>
                <a:spcPts val="1800"/>
              </a:spcBef>
            </a:pPr>
            <a:r>
              <a:rPr lang="fr-FR" b="1" dirty="0">
                <a:latin typeface="Arial Black" panose="020B0A04020102020204" pitchFamily="34" charset="0"/>
              </a:rPr>
              <a:t>Entre 2021 et 2026, </a:t>
            </a:r>
            <a:r>
              <a:rPr lang="fr-FR" b="1" u="sng" dirty="0">
                <a:latin typeface="Arial Black" panose="020B0A04020102020204" pitchFamily="34" charset="0"/>
              </a:rPr>
              <a:t>la TVA aura sous-performé la TFPB (-7,3 M€ sur la période)</a:t>
            </a:r>
            <a:endParaRPr lang="fr-FR" sz="1400" dirty="0">
              <a:latin typeface="Arial Black" panose="020B0A040201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2F96C07-777F-4DE2-9130-2C0D73DC9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0" y="889805"/>
            <a:ext cx="8228389" cy="468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0814BC-2740-E3FA-E6D1-DA22696300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362895" y="1997030"/>
            <a:ext cx="3060000" cy="288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991467"/>
              </p:ext>
            </p:extLst>
          </p:nvPr>
        </p:nvGraphicFramePr>
        <p:xfrm>
          <a:off x="-18422" y="0"/>
          <a:ext cx="1221042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9211" y="-4378"/>
            <a:ext cx="12192000" cy="824400"/>
          </a:xfrm>
        </p:spPr>
        <p:txBody>
          <a:bodyPr anchor="ctr" anchorCtr="0"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Dépenses réelles de fonctionnement : 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654,4 M€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A0583B4-F5F8-61E5-B12D-B5C3D6ECB78F}"/>
              </a:ext>
            </a:extLst>
          </p:cNvPr>
          <p:cNvSpPr txBox="1"/>
          <p:nvPr/>
        </p:nvSpPr>
        <p:spPr>
          <a:xfrm>
            <a:off x="2912164" y="709438"/>
            <a:ext cx="2039127" cy="1141439"/>
          </a:xfrm>
          <a:prstGeom prst="rect">
            <a:avLst/>
          </a:prstGeom>
          <a:solidFill>
            <a:srgbClr val="800080"/>
          </a:solidFill>
          <a:effectLst>
            <a:outerShdw blurRad="381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sociale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470,5 M€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71,9%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DE9C564D-B57C-A961-CC18-4633F5DEB087}"/>
              </a:ext>
            </a:extLst>
          </p:cNvPr>
          <p:cNvSpPr/>
          <p:nvPr/>
        </p:nvSpPr>
        <p:spPr>
          <a:xfrm rot="16200000">
            <a:off x="5166000" y="396000"/>
            <a:ext cx="4140000" cy="5472000"/>
          </a:xfrm>
          <a:prstGeom prst="arc">
            <a:avLst>
              <a:gd name="adj1" fmla="val 13578515"/>
              <a:gd name="adj2" fmla="val 5637020"/>
            </a:avLst>
          </a:prstGeom>
          <a:ln w="57150">
            <a:solidFill>
              <a:srgbClr val="800080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kern="120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9FCA06F-DE07-CB44-B4BC-C24D174EEF53}"/>
              </a:ext>
            </a:extLst>
          </p:cNvPr>
          <p:cNvGrpSpPr/>
          <p:nvPr/>
        </p:nvGrpSpPr>
        <p:grpSpPr>
          <a:xfrm>
            <a:off x="0" y="5813754"/>
            <a:ext cx="12191999" cy="1044246"/>
            <a:chOff x="0" y="5813737"/>
            <a:chExt cx="12192000" cy="1044261"/>
          </a:xfrm>
        </p:grpSpPr>
        <p:sp>
          <p:nvSpPr>
            <p:cNvPr id="8" name="Sous-titre 2">
              <a:extLst>
                <a:ext uri="{FF2B5EF4-FFF2-40B4-BE49-F238E27FC236}">
                  <a16:creationId xmlns:a16="http://schemas.microsoft.com/office/drawing/2014/main" id="{6C434843-035E-9BD3-B6DF-8226E2EECA3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382553"/>
              <a:ext cx="12192000" cy="4754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BP 2026 – Réunion du 13 &amp; 14 avril 2026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6B7ED25-58E3-FC23-D2C6-572C8BD3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87" y="5813737"/>
              <a:ext cx="985234" cy="985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667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824400"/>
          </a:xfrm>
        </p:spPr>
        <p:txBody>
          <a:bodyPr anchor="ctr" anchorCtr="0">
            <a:no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Recettes d’investissement :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90,8 M€ (54,1 M€ hors emprunt)</a:t>
            </a:r>
            <a:endParaRPr lang="fr-FR" sz="1300" dirty="0">
              <a:solidFill>
                <a:srgbClr val="FF0000"/>
              </a:solidFill>
              <a:latin typeface="Arial Nova Light" panose="020B03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A885CBB-C6F0-4191-9A93-CC60F6BE8FBA}"/>
              </a:ext>
            </a:extLst>
          </p:cNvPr>
          <p:cNvGrpSpPr/>
          <p:nvPr/>
        </p:nvGrpSpPr>
        <p:grpSpPr>
          <a:xfrm flipH="1">
            <a:off x="159811" y="968455"/>
            <a:ext cx="3240000" cy="3240000"/>
            <a:chOff x="17430809" y="2422750"/>
            <a:chExt cx="465059" cy="31554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4D0BF5A-E557-492A-B2B9-CB1C5659DA24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035">
              <a:off x="17430809" y="2422750"/>
              <a:ext cx="465059" cy="315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ZoneTexte 8"/>
          <p:cNvSpPr txBox="1"/>
          <p:nvPr/>
        </p:nvSpPr>
        <p:spPr>
          <a:xfrm rot="21237874">
            <a:off x="426615" y="1110729"/>
            <a:ext cx="2843868" cy="260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fr-FR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EMPRUNT FIXÉ À 36,7 M€ </a:t>
            </a:r>
            <a:br>
              <a:rPr lang="fr-FR" sz="24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POUR </a:t>
            </a:r>
            <a:r>
              <a:rPr lang="fr-FR" sz="24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STABILISER </a:t>
            </a:r>
            <a:br>
              <a:rPr lang="fr-FR" sz="2400" b="1" u="sng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24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LA DETTE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F11CD9B-D02F-2D01-6EC0-CBE4FA86B0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470296"/>
              </p:ext>
            </p:extLst>
          </p:nvPr>
        </p:nvGraphicFramePr>
        <p:xfrm>
          <a:off x="2691071" y="685800"/>
          <a:ext cx="9500930" cy="54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7B310131-DDC5-D62F-2879-EA9D74D7F9DB}"/>
              </a:ext>
            </a:extLst>
          </p:cNvPr>
          <p:cNvGrpSpPr/>
          <p:nvPr/>
        </p:nvGrpSpPr>
        <p:grpSpPr>
          <a:xfrm>
            <a:off x="0" y="5813754"/>
            <a:ext cx="12191999" cy="1044246"/>
            <a:chOff x="0" y="5813737"/>
            <a:chExt cx="12192000" cy="1044261"/>
          </a:xfrm>
        </p:grpSpPr>
        <p:sp>
          <p:nvSpPr>
            <p:cNvPr id="4" name="Sous-titre 2">
              <a:extLst>
                <a:ext uri="{FF2B5EF4-FFF2-40B4-BE49-F238E27FC236}">
                  <a16:creationId xmlns:a16="http://schemas.microsoft.com/office/drawing/2014/main" id="{A41A2AFE-2C25-8ABF-855C-7B14B918421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382553"/>
              <a:ext cx="12192000" cy="4754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BP 2026 – Réunion du 13 &amp; 14 avril 2026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25456B4-3654-EA68-EEAD-3A5DBC09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87" y="5813737"/>
              <a:ext cx="985234" cy="985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40707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722746-fcb4-4e9f-b360-8d8fcec8f32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CAB9D7E875384EB8721055F9C2778D" ma:contentTypeVersion="12" ma:contentTypeDescription="Crée un document." ma:contentTypeScope="" ma:versionID="b50ebd041248346cca31227df4ce28e1">
  <xsd:schema xmlns:xsd="http://www.w3.org/2001/XMLSchema" xmlns:xs="http://www.w3.org/2001/XMLSchema" xmlns:p="http://schemas.microsoft.com/office/2006/metadata/properties" xmlns:ns2="f2722746-fcb4-4e9f-b360-8d8fcec8f324" targetNamespace="http://schemas.microsoft.com/office/2006/metadata/properties" ma:root="true" ma:fieldsID="a52b694601508c48297f12015a32aaf5" ns2:_="">
    <xsd:import namespace="f2722746-fcb4-4e9f-b360-8d8fcec8f3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22746-fcb4-4e9f-b360-8d8fcec8f3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8a9478eb-5572-4e97-82fa-b36bb7b53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5F8826-9DC7-4D3E-8698-C5D094ADA104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5080DEE5-19E3-4263-928A-AFC9399034F0}"/>
</file>

<file path=customXml/itemProps3.xml><?xml version="1.0" encoding="utf-8"?>
<ds:datastoreItem xmlns:ds="http://schemas.openxmlformats.org/officeDocument/2006/customXml" ds:itemID="{64DD8C0E-F7C7-4CBA-8664-47ED418F71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7792</TotalTime>
  <Words>1026</Words>
  <Application>Microsoft Office PowerPoint</Application>
  <PresentationFormat>Grand écran</PresentationFormat>
  <Paragraphs>184</Paragraphs>
  <Slides>15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Budget primitif 2026 : 745,2 M€</vt:lpstr>
      <vt:lpstr>Recettes réelles de fonctionnement : 689,7 M€ </vt:lpstr>
      <vt:lpstr>Évolution des DMTO 2013 à 2026 (BP)  Chiffres exprimés en millions d’euros</vt:lpstr>
      <vt:lpstr>DGF: Contribution au Redressement des Finances Publiques et Inflation</vt:lpstr>
      <vt:lpstr>Évolution des fractions de TVA de 2021 à 2026 (1/2) Chiffres exprimés en millions d’euros</vt:lpstr>
      <vt:lpstr>Évolution des fractions de TVA de 2021 à 2026 (2/2) Chiffres exprimés en milliers d’euros</vt:lpstr>
      <vt:lpstr>Dépenses réelles de fonctionnement : 654,4 M€</vt:lpstr>
      <vt:lpstr>Recettes d’investissement : 90,8 M€ (54,1 M€ hors emprunt)</vt:lpstr>
      <vt:lpstr>Présentation PowerPoint</vt:lpstr>
      <vt:lpstr>Dépenses d’investissement : 90,8 M€</vt:lpstr>
      <vt:lpstr>Les budgets annexes (1/3)</vt:lpstr>
      <vt:lpstr>Les budgets annexes (2/3)</vt:lpstr>
      <vt:lpstr>Présentation PowerPoint</vt:lpstr>
      <vt:lpstr>Présentation PowerPoint</vt:lpstr>
    </vt:vector>
  </TitlesOfParts>
  <Company>CONSEIL DEPARTEMENTAL DE L'AISNE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primitif 2019 Chiffes exprimés en millions d’euros (avec reports)</dc:title>
  <dc:creator>TR</dc:creator>
  <cp:lastModifiedBy>GENNESSEAUX Michel</cp:lastModifiedBy>
  <cp:revision>457</cp:revision>
  <cp:lastPrinted>2025-04-15T15:05:59Z</cp:lastPrinted>
  <dcterms:created xsi:type="dcterms:W3CDTF">2019-03-15T10:25:16Z</dcterms:created>
  <dcterms:modified xsi:type="dcterms:W3CDTF">2026-04-11T07:04:39Z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0x0101009DCAB9D7E875384EB8721055F9C2778D</vt:lpwstr>
  </property>
</Properties>
</file>